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omments/modernComment_7FFFD3A4_39D4BEF4.xml" ContentType="application/vnd.ms-powerpoint.comment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8" r:id="rId4"/>
    <p:sldMasterId id="2147483887" r:id="rId5"/>
  </p:sldMasterIdLst>
  <p:notesMasterIdLst>
    <p:notesMasterId r:id="rId20"/>
  </p:notesMasterIdLst>
  <p:handoutMasterIdLst>
    <p:handoutMasterId r:id="rId21"/>
  </p:handoutMasterIdLst>
  <p:sldIdLst>
    <p:sldId id="297" r:id="rId6"/>
    <p:sldId id="308" r:id="rId7"/>
    <p:sldId id="2147471292" r:id="rId8"/>
    <p:sldId id="2147471305" r:id="rId9"/>
    <p:sldId id="2147472292" r:id="rId10"/>
    <p:sldId id="319" r:id="rId11"/>
    <p:sldId id="2147472287" r:id="rId12"/>
    <p:sldId id="2147472288" r:id="rId13"/>
    <p:sldId id="1136" r:id="rId14"/>
    <p:sldId id="2147472290" r:id="rId15"/>
    <p:sldId id="2147472286" r:id="rId16"/>
    <p:sldId id="321" r:id="rId17"/>
    <p:sldId id="2147472295" r:id="rId18"/>
    <p:sldId id="309" r:id="rId19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sitys" id="{E83D8023-9AB5-1446-9A2C-26CB31B24CF0}">
          <p14:sldIdLst>
            <p14:sldId id="297"/>
            <p14:sldId id="308"/>
            <p14:sldId id="2147471292"/>
            <p14:sldId id="2147471305"/>
            <p14:sldId id="2147472292"/>
            <p14:sldId id="319"/>
            <p14:sldId id="2147472287"/>
            <p14:sldId id="2147472288"/>
            <p14:sldId id="1136"/>
            <p14:sldId id="2147472290"/>
            <p14:sldId id="2147472286"/>
            <p14:sldId id="321"/>
            <p14:sldId id="214747229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orient="horz" pos="764" userDrawn="1">
          <p15:clr>
            <a:srgbClr val="A4A3A4"/>
          </p15:clr>
        </p15:guide>
        <p15:guide id="3" orient="horz" pos="3544" userDrawn="1">
          <p15:clr>
            <a:srgbClr val="A4A3A4"/>
          </p15:clr>
        </p15:guide>
        <p15:guide id="4" orient="horz" pos="2159" userDrawn="1">
          <p15:clr>
            <a:srgbClr val="A4A3A4"/>
          </p15:clr>
        </p15:guide>
        <p15:guide id="5" orient="horz" pos="1374" userDrawn="1">
          <p15:clr>
            <a:srgbClr val="A4A3A4"/>
          </p15:clr>
        </p15:guide>
        <p15:guide id="6" orient="horz" pos="3699" userDrawn="1">
          <p15:clr>
            <a:srgbClr val="A4A3A4"/>
          </p15:clr>
        </p15:guide>
        <p15:guide id="7" orient="horz" pos="1151" userDrawn="1">
          <p15:clr>
            <a:srgbClr val="A4A3A4"/>
          </p15:clr>
        </p15:guide>
        <p15:guide id="8" pos="3896" userDrawn="1">
          <p15:clr>
            <a:srgbClr val="A4A3A4"/>
          </p15:clr>
        </p15:guide>
        <p15:guide id="9" pos="521" userDrawn="1">
          <p15:clr>
            <a:srgbClr val="A4A3A4"/>
          </p15:clr>
        </p15:guide>
        <p15:guide id="10" pos="4211" userDrawn="1">
          <p15:clr>
            <a:srgbClr val="A4A3A4"/>
          </p15:clr>
        </p15:guide>
        <p15:guide id="11" pos="7299" userDrawn="1">
          <p15:clr>
            <a:srgbClr val="A4A3A4"/>
          </p15:clr>
        </p15:guide>
        <p15:guide id="12" pos="5316" userDrawn="1">
          <p15:clr>
            <a:srgbClr val="A4A3A4"/>
          </p15:clr>
        </p15:guide>
        <p15:guide id="13" pos="291" userDrawn="1">
          <p15:clr>
            <a:srgbClr val="A4A3A4"/>
          </p15:clr>
        </p15:guide>
        <p15:guide id="14" pos="343" userDrawn="1">
          <p15:clr>
            <a:srgbClr val="A4A3A4"/>
          </p15:clr>
        </p15:guide>
        <p15:guide id="15" pos="6809" userDrawn="1">
          <p15:clr>
            <a:srgbClr val="A4A3A4"/>
          </p15:clr>
        </p15:guide>
        <p15:guide id="16" pos="6888" userDrawn="1">
          <p15:clr>
            <a:srgbClr val="A4A3A4"/>
          </p15:clr>
        </p15:guide>
        <p15:guide id="17" pos="647" userDrawn="1">
          <p15:clr>
            <a:srgbClr val="A4A3A4"/>
          </p15:clr>
        </p15:guide>
        <p15:guide id="18" orient="horz" pos="280">
          <p15:clr>
            <a:srgbClr val="A4A3A4"/>
          </p15:clr>
        </p15:guide>
        <p15:guide id="19" orient="horz" pos="573">
          <p15:clr>
            <a:srgbClr val="A4A3A4"/>
          </p15:clr>
        </p15:guide>
        <p15:guide id="20" orient="horz" pos="2658">
          <p15:clr>
            <a:srgbClr val="A4A3A4"/>
          </p15:clr>
        </p15:guide>
        <p15:guide id="21" orient="horz" pos="1619">
          <p15:clr>
            <a:srgbClr val="A4A3A4"/>
          </p15:clr>
        </p15:guide>
        <p15:guide id="22" orient="horz" pos="1031">
          <p15:clr>
            <a:srgbClr val="A4A3A4"/>
          </p15:clr>
        </p15:guide>
        <p15:guide id="23" orient="horz" pos="2774">
          <p15:clr>
            <a:srgbClr val="A4A3A4"/>
          </p15:clr>
        </p15:guide>
        <p15:guide id="24" orient="horz" pos="863">
          <p15:clr>
            <a:srgbClr val="A4A3A4"/>
          </p15:clr>
        </p15:guide>
        <p15:guide id="25" pos="2922">
          <p15:clr>
            <a:srgbClr val="A4A3A4"/>
          </p15:clr>
        </p15:guide>
        <p15:guide id="26" pos="391">
          <p15:clr>
            <a:srgbClr val="A4A3A4"/>
          </p15:clr>
        </p15:guide>
        <p15:guide id="27" pos="3158">
          <p15:clr>
            <a:srgbClr val="A4A3A4"/>
          </p15:clr>
        </p15:guide>
        <p15:guide id="28" pos="5474">
          <p15:clr>
            <a:srgbClr val="A4A3A4"/>
          </p15:clr>
        </p15:guide>
        <p15:guide id="29" pos="3987">
          <p15:clr>
            <a:srgbClr val="A4A3A4"/>
          </p15:clr>
        </p15:guide>
        <p15:guide id="30" pos="218">
          <p15:clr>
            <a:srgbClr val="A4A3A4"/>
          </p15:clr>
        </p15:guide>
        <p15:guide id="31" pos="257">
          <p15:clr>
            <a:srgbClr val="A4A3A4"/>
          </p15:clr>
        </p15:guide>
        <p15:guide id="32" pos="5107">
          <p15:clr>
            <a:srgbClr val="A4A3A4"/>
          </p15:clr>
        </p15:guide>
        <p15:guide id="33" pos="5166">
          <p15:clr>
            <a:srgbClr val="A4A3A4"/>
          </p15:clr>
        </p15:guide>
        <p15:guide id="34" pos="485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9F64F06-37C2-E5F6-BE2B-250CF1C409F6}" name="Mäkinen Juha-Ville" initials="JM" userId="S::juha-ville.makinen@lvi-tu.fi::831986e7-712d-470f-8e61-4886ab905c8e" providerId="AD"/>
  <p188:author id="{462C984E-9876-3FF5-1D6F-4FCEAA3272D9}" name="Vihmo Jouni" initials="JV" userId="S::jouni.vihmo@rakennusteollisuus.fi::4ca213fa-a866-453f-972b-b162878f815c" providerId="AD"/>
  <p188:author id="{5824A1F9-5F18-5D76-ABC8-896850FC0B2D}" name="Vuoripuro Merja" initials="MV" userId="S::Merja.Vuoripuro@rakennusteollisuus.fi::45b49bf4-5155-4f8f-96c9-fb1c14c1b88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" initials="A" lastIdx="64" clrIdx="0"/>
  <p:cmAuthor id="2" name="Jillian Baum" initials="" lastIdx="0" clrIdx="1"/>
  <p:cmAuthor id="3" name="Svitlana Ostnek" initials="SO" lastIdx="2" clrIdx="2">
    <p:extLst>
      <p:ext uri="{19B8F6BF-5375-455C-9EA6-DF929625EA0E}">
        <p15:presenceInfo xmlns:p15="http://schemas.microsoft.com/office/powerpoint/2012/main" userId="S-1-5-21-3465154619-3282790773-2173923322-224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757"/>
    <a:srgbClr val="E6DAF3"/>
    <a:srgbClr val="FED883"/>
    <a:srgbClr val="D6EBD4"/>
    <a:srgbClr val="BEE4E6"/>
    <a:srgbClr val="FED2D3"/>
    <a:srgbClr val="DFDFF7"/>
    <a:srgbClr val="FFDCB5"/>
    <a:srgbClr val="FFDBDC"/>
    <a:srgbClr val="F7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C556E-D919-4EC6-917E-4A1EFF2C09F7}" v="12" dt="2026-10-20T06:11:13.15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C7853C-536D-4A76-A0AE-DD22124D55A5}" styleName="Teematyyli 1 - Korostu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124" autoAdjust="0"/>
    <p:restoredTop sz="96327" autoAdjust="0"/>
  </p:normalViewPr>
  <p:slideViewPr>
    <p:cSldViewPr snapToGrid="0">
      <p:cViewPr varScale="1">
        <p:scale>
          <a:sx n="85" d="100"/>
          <a:sy n="85" d="100"/>
        </p:scale>
        <p:origin x="68" y="272"/>
      </p:cViewPr>
      <p:guideLst>
        <p:guide orient="horz" pos="373"/>
        <p:guide orient="horz" pos="764"/>
        <p:guide orient="horz" pos="3544"/>
        <p:guide orient="horz" pos="2159"/>
        <p:guide orient="horz" pos="1374"/>
        <p:guide orient="horz" pos="3699"/>
        <p:guide orient="horz" pos="1151"/>
        <p:guide pos="3896"/>
        <p:guide pos="521"/>
        <p:guide pos="4211"/>
        <p:guide pos="7299"/>
        <p:guide pos="5316"/>
        <p:guide pos="291"/>
        <p:guide pos="343"/>
        <p:guide pos="6809"/>
        <p:guide pos="6888"/>
        <p:guide pos="647"/>
        <p:guide orient="horz" pos="280"/>
        <p:guide orient="horz" pos="573"/>
        <p:guide orient="horz" pos="2658"/>
        <p:guide orient="horz" pos="1619"/>
        <p:guide orient="horz" pos="1031"/>
        <p:guide orient="horz" pos="2774"/>
        <p:guide orient="horz" pos="863"/>
        <p:guide pos="2922"/>
        <p:guide pos="391"/>
        <p:guide pos="3158"/>
        <p:guide pos="5474"/>
        <p:guide pos="3987"/>
        <p:guide pos="218"/>
        <p:guide pos="257"/>
        <p:guide pos="5107"/>
        <p:guide pos="5166"/>
        <p:guide pos="4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Juha-Ville" userId="831986e7-712d-470f-8e61-4886ab905c8e" providerId="ADAL" clId="{CEB3A58B-C825-49B2-9115-5ADECEEB1D1C}"/>
    <pc:docChg chg="addSld delSld modSld">
      <pc:chgData name="Mäkinen Juha-Ville" userId="831986e7-712d-470f-8e61-4886ab905c8e" providerId="ADAL" clId="{CEB3A58B-C825-49B2-9115-5ADECEEB1D1C}" dt="2026-10-20T06:11:13.157" v="11"/>
      <pc:docMkLst>
        <pc:docMk/>
      </pc:docMkLst>
      <pc:sldChg chg="add">
        <pc:chgData name="Mäkinen Juha-Ville" userId="831986e7-712d-470f-8e61-4886ab905c8e" providerId="ADAL" clId="{CEB3A58B-C825-49B2-9115-5ADECEEB1D1C}" dt="2026-10-20T05:36:21.201" v="0"/>
        <pc:sldMkLst>
          <pc:docMk/>
          <pc:sldMk cId="539382500" sldId="2147472290"/>
        </pc:sldMkLst>
      </pc:sldChg>
      <pc:sldChg chg="add">
        <pc:chgData name="Mäkinen Juha-Ville" userId="831986e7-712d-470f-8e61-4886ab905c8e" providerId="ADAL" clId="{CEB3A58B-C825-49B2-9115-5ADECEEB1D1C}" dt="2026-10-20T05:36:54.217" v="1"/>
        <pc:sldMkLst>
          <pc:docMk/>
          <pc:sldMk cId="2276297095" sldId="2147472290"/>
        </pc:sldMkLst>
      </pc:sldChg>
      <pc:sldChg chg="add">
        <pc:chgData name="Mäkinen Juha-Ville" userId="831986e7-712d-470f-8e61-4886ab905c8e" providerId="ADAL" clId="{CEB3A58B-C825-49B2-9115-5ADECEEB1D1C}" dt="2026-10-20T05:37:54.776" v="2"/>
        <pc:sldMkLst>
          <pc:docMk/>
          <pc:sldMk cId="3982610394" sldId="2147472290"/>
        </pc:sldMkLst>
      </pc:sldChg>
      <pc:sldChg chg="add del">
        <pc:chgData name="Mäkinen Juha-Ville" userId="831986e7-712d-470f-8e61-4886ab905c8e" providerId="ADAL" clId="{CEB3A58B-C825-49B2-9115-5ADECEEB1D1C}" dt="2026-10-20T05:54:25.536" v="4"/>
        <pc:sldMkLst>
          <pc:docMk/>
          <pc:sldMk cId="269910648" sldId="2147472294"/>
        </pc:sldMkLst>
      </pc:sldChg>
      <pc:sldChg chg="add">
        <pc:chgData name="Mäkinen Juha-Ville" userId="831986e7-712d-470f-8e61-4886ab905c8e" providerId="ADAL" clId="{CEB3A58B-C825-49B2-9115-5ADECEEB1D1C}" dt="2026-10-20T06:04:22.083" v="9"/>
        <pc:sldMkLst>
          <pc:docMk/>
          <pc:sldMk cId="3197448078" sldId="2147472294"/>
        </pc:sldMkLst>
      </pc:sldChg>
      <pc:sldChg chg="modSp add">
        <pc:chgData name="Mäkinen Juha-Ville" userId="831986e7-712d-470f-8e61-4886ab905c8e" providerId="ADAL" clId="{CEB3A58B-C825-49B2-9115-5ADECEEB1D1C}" dt="2026-10-20T06:00:05.918" v="8"/>
        <pc:sldMkLst>
          <pc:docMk/>
          <pc:sldMk cId="4104539315" sldId="2147472294"/>
        </pc:sldMkLst>
        <pc:spChg chg="mod">
          <ac:chgData name="Mäkinen Juha-Ville" userId="831986e7-712d-470f-8e61-4886ab905c8e" providerId="ADAL" clId="{CEB3A58B-C825-49B2-9115-5ADECEEB1D1C}" dt="2026-10-20T06:00:05.918" v="8"/>
          <ac:spMkLst>
            <pc:docMk/>
            <pc:sldMk cId="4104539315" sldId="2147472294"/>
            <ac:spMk id="2" creationId="{41270A18-61DE-7F55-1D9E-36E7C20D8145}"/>
          </ac:spMkLst>
        </pc:spChg>
        <pc:spChg chg="mod">
          <ac:chgData name="Mäkinen Juha-Ville" userId="831986e7-712d-470f-8e61-4886ab905c8e" providerId="ADAL" clId="{CEB3A58B-C825-49B2-9115-5ADECEEB1D1C}" dt="2026-10-20T05:56:55.258" v="7"/>
          <ac:spMkLst>
            <pc:docMk/>
            <pc:sldMk cId="4104539315" sldId="2147472294"/>
            <ac:spMk id="3" creationId="{C57236E7-DEE4-46E1-FC61-FA07C6D586AA}"/>
          </ac:spMkLst>
        </pc:spChg>
      </pc:sldChg>
      <pc:sldChg chg="modSp add">
        <pc:chgData name="Mäkinen Juha-Ville" userId="831986e7-712d-470f-8e61-4886ab905c8e" providerId="ADAL" clId="{CEB3A58B-C825-49B2-9115-5ADECEEB1D1C}" dt="2026-10-20T06:11:13.157" v="11"/>
        <pc:sldMkLst>
          <pc:docMk/>
          <pc:sldMk cId="2155915427" sldId="2147472295"/>
        </pc:sldMkLst>
        <pc:spChg chg="mod">
          <ac:chgData name="Mäkinen Juha-Ville" userId="831986e7-712d-470f-8e61-4886ab905c8e" providerId="ADAL" clId="{CEB3A58B-C825-49B2-9115-5ADECEEB1D1C}" dt="2026-10-20T06:11:13.157" v="11"/>
          <ac:spMkLst>
            <pc:docMk/>
            <pc:sldMk cId="2155915427" sldId="2147472295"/>
            <ac:spMk id="3" creationId="{378C961D-C61D-7055-8079-ADB7F49456B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-my.sharepoint.com/personal/jouni_vihmo_rakennusteollisuus_fi/Documents/RT/ennuste/RT/2026_2/uudis%20arvot%202025%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-my.sharepoint.com/personal/jouni_vihmo_rakennusteollisuus_fi/Documents/RT/Hallitus/2022/Ennakoivat_indikaattorit_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-my.sharepoint.com/personal/jouni_vihmo_rakennusteollisuus_fi/Documents/RT/ennuste/RT/2026_2/raksan%20kuvio%20johtop&#228;&#228;t&#246;skalvoon%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-my.sharepoint.com/personal/jouni_vihmo_rakennusteollisuus_fi/Documents/RT/ennuste/RT/2026_2/Koontikuvi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elinkeinoelama-my.sharepoint.com/personal/jouni_vihmo_rakennusteollisuus_fi/Documents/RT/ennuste/RT/2025_1/Hintojen%20nousun%20raja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536749224092549E-2"/>
          <c:y val="0.12159287537121947"/>
          <c:w val="0.94290210244810102"/>
          <c:h val="0.6630415104324424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D7EE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8C-4320-ABB0-3FBF1AEC8973}"/>
              </c:ext>
            </c:extLst>
          </c:dPt>
          <c:cat>
            <c:strRef>
              <c:f>'157h'!$S$3:$AC$3</c:f>
              <c:strCach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strCache>
            </c:strRef>
          </c:cat>
          <c:val>
            <c:numRef>
              <c:f>'157h'!$S$24:$AC$24</c:f>
              <c:numCache>
                <c:formatCode>0</c:formatCode>
                <c:ptCount val="11"/>
                <c:pt idx="0">
                  <c:v>4859.7168330000004</c:v>
                </c:pt>
                <c:pt idx="1">
                  <c:v>5738.2276780000002</c:v>
                </c:pt>
                <c:pt idx="2">
                  <c:v>6548.6314060000004</c:v>
                </c:pt>
                <c:pt idx="3">
                  <c:v>7577.3091169999998</c:v>
                </c:pt>
                <c:pt idx="4">
                  <c:v>7369.2934990000003</c:v>
                </c:pt>
                <c:pt idx="5">
                  <c:v>6924.2613529999999</c:v>
                </c:pt>
                <c:pt idx="6">
                  <c:v>7529.1952309999997</c:v>
                </c:pt>
                <c:pt idx="7">
                  <c:v>8544.5273629999992</c:v>
                </c:pt>
                <c:pt idx="8">
                  <c:v>6135.4228789999997</c:v>
                </c:pt>
                <c:pt idx="9">
                  <c:v>3917.9550450000002</c:v>
                </c:pt>
                <c:pt idx="10">
                  <c:v>3998.8598120000001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8C-4320-ABB0-3FBF1AEC8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overlap val="-27"/>
        <c:axId val="1066440496"/>
        <c:axId val="1066441200"/>
      </c:barChart>
      <c:catAx>
        <c:axId val="1066440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7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066441200"/>
        <c:crosses val="autoZero"/>
        <c:auto val="1"/>
        <c:lblAlgn val="ctr"/>
        <c:lblOffset val="100"/>
        <c:noMultiLvlLbl val="0"/>
      </c:catAx>
      <c:valAx>
        <c:axId val="1066441200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1066440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737551077577019E-2"/>
          <c:y val="0"/>
          <c:w val="0.95556814098933684"/>
          <c:h val="0.83867567001032306"/>
        </c:manualLayout>
      </c:layout>
      <c:lineChart>
        <c:grouping val="standard"/>
        <c:varyColors val="0"/>
        <c:ser>
          <c:idx val="0"/>
          <c:order val="0"/>
          <c:tx>
            <c:strRef>
              <c:f>Rakentaminen!$X$3</c:f>
              <c:strCache>
                <c:ptCount val="1"/>
                <c:pt idx="0">
                  <c:v>Työvoiman saatavuus Suomi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Rakentaminen!$A$232:$A$371</c:f>
              <c:numCache>
                <c:formatCode>mm\/yyyy</c:formatCode>
                <c:ptCount val="140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  <c:pt idx="126">
                  <c:v>45839</c:v>
                </c:pt>
                <c:pt idx="127">
                  <c:v>45870</c:v>
                </c:pt>
                <c:pt idx="128">
                  <c:v>45901</c:v>
                </c:pt>
                <c:pt idx="129">
                  <c:v>45931</c:v>
                </c:pt>
                <c:pt idx="130">
                  <c:v>45962</c:v>
                </c:pt>
                <c:pt idx="131">
                  <c:v>45992</c:v>
                </c:pt>
                <c:pt idx="132">
                  <c:v>46023</c:v>
                </c:pt>
                <c:pt idx="133">
                  <c:v>46054</c:v>
                </c:pt>
                <c:pt idx="134">
                  <c:v>46082</c:v>
                </c:pt>
                <c:pt idx="135">
                  <c:v>46113</c:v>
                </c:pt>
                <c:pt idx="136">
                  <c:v>46143</c:v>
                </c:pt>
                <c:pt idx="137">
                  <c:v>46174</c:v>
                </c:pt>
                <c:pt idx="138">
                  <c:v>46204</c:v>
                </c:pt>
                <c:pt idx="139">
                  <c:v>46235</c:v>
                </c:pt>
              </c:numCache>
            </c:numRef>
          </c:cat>
          <c:val>
            <c:numRef>
              <c:f>Rakentaminen!$X$232:$X$371</c:f>
              <c:numCache>
                <c:formatCode>0</c:formatCode>
                <c:ptCount val="140"/>
                <c:pt idx="0">
                  <c:v>10.9</c:v>
                </c:pt>
                <c:pt idx="1">
                  <c:v>6.3</c:v>
                </c:pt>
                <c:pt idx="2">
                  <c:v>8.1</c:v>
                </c:pt>
                <c:pt idx="3">
                  <c:v>8.9</c:v>
                </c:pt>
                <c:pt idx="4">
                  <c:v>10.6</c:v>
                </c:pt>
                <c:pt idx="5">
                  <c:v>5.7</c:v>
                </c:pt>
                <c:pt idx="6">
                  <c:v>23.3</c:v>
                </c:pt>
                <c:pt idx="7">
                  <c:v>12.6</c:v>
                </c:pt>
                <c:pt idx="8">
                  <c:v>19</c:v>
                </c:pt>
                <c:pt idx="9">
                  <c:v>15.5</c:v>
                </c:pt>
                <c:pt idx="10">
                  <c:v>16.7</c:v>
                </c:pt>
                <c:pt idx="11">
                  <c:v>20.5</c:v>
                </c:pt>
                <c:pt idx="12">
                  <c:v>21.1</c:v>
                </c:pt>
                <c:pt idx="13">
                  <c:v>22.1</c:v>
                </c:pt>
                <c:pt idx="14">
                  <c:v>21.1</c:v>
                </c:pt>
                <c:pt idx="15">
                  <c:v>27.5</c:v>
                </c:pt>
                <c:pt idx="16">
                  <c:v>26.2</c:v>
                </c:pt>
                <c:pt idx="17">
                  <c:v>26.9</c:v>
                </c:pt>
                <c:pt idx="18">
                  <c:v>27.6</c:v>
                </c:pt>
                <c:pt idx="19">
                  <c:v>28.7</c:v>
                </c:pt>
                <c:pt idx="20">
                  <c:v>25.2</c:v>
                </c:pt>
                <c:pt idx="21">
                  <c:v>25.3</c:v>
                </c:pt>
                <c:pt idx="22">
                  <c:v>26.4</c:v>
                </c:pt>
                <c:pt idx="23">
                  <c:v>24.5</c:v>
                </c:pt>
                <c:pt idx="24">
                  <c:v>22.2</c:v>
                </c:pt>
                <c:pt idx="25">
                  <c:v>26.9</c:v>
                </c:pt>
                <c:pt idx="26">
                  <c:v>28.5</c:v>
                </c:pt>
                <c:pt idx="27">
                  <c:v>27.2</c:v>
                </c:pt>
                <c:pt idx="28">
                  <c:v>26.8</c:v>
                </c:pt>
                <c:pt idx="29">
                  <c:v>33</c:v>
                </c:pt>
                <c:pt idx="30">
                  <c:v>32.299999999999997</c:v>
                </c:pt>
                <c:pt idx="31">
                  <c:v>36.6</c:v>
                </c:pt>
                <c:pt idx="32">
                  <c:v>24.7</c:v>
                </c:pt>
                <c:pt idx="33">
                  <c:v>29.9</c:v>
                </c:pt>
                <c:pt idx="34">
                  <c:v>31.2</c:v>
                </c:pt>
                <c:pt idx="35">
                  <c:v>36.6</c:v>
                </c:pt>
                <c:pt idx="36">
                  <c:v>38.6</c:v>
                </c:pt>
                <c:pt idx="37">
                  <c:v>45.9</c:v>
                </c:pt>
                <c:pt idx="38">
                  <c:v>34.5</c:v>
                </c:pt>
                <c:pt idx="39">
                  <c:v>40.1</c:v>
                </c:pt>
                <c:pt idx="40">
                  <c:v>64.7</c:v>
                </c:pt>
                <c:pt idx="41">
                  <c:v>40.799999999999997</c:v>
                </c:pt>
                <c:pt idx="42">
                  <c:v>51.8</c:v>
                </c:pt>
                <c:pt idx="43">
                  <c:v>46</c:v>
                </c:pt>
                <c:pt idx="44">
                  <c:v>45</c:v>
                </c:pt>
                <c:pt idx="45">
                  <c:v>51.2</c:v>
                </c:pt>
                <c:pt idx="46">
                  <c:v>48</c:v>
                </c:pt>
                <c:pt idx="47">
                  <c:v>46.4</c:v>
                </c:pt>
                <c:pt idx="48">
                  <c:v>43.3</c:v>
                </c:pt>
                <c:pt idx="49">
                  <c:v>42.1</c:v>
                </c:pt>
                <c:pt idx="50">
                  <c:v>43.3</c:v>
                </c:pt>
                <c:pt idx="51">
                  <c:v>44</c:v>
                </c:pt>
                <c:pt idx="52">
                  <c:v>47.4</c:v>
                </c:pt>
                <c:pt idx="53">
                  <c:v>45.8</c:v>
                </c:pt>
                <c:pt idx="54">
                  <c:v>41.2</c:v>
                </c:pt>
                <c:pt idx="55">
                  <c:v>33.9</c:v>
                </c:pt>
                <c:pt idx="56">
                  <c:v>42.2</c:v>
                </c:pt>
                <c:pt idx="57">
                  <c:v>34.9</c:v>
                </c:pt>
                <c:pt idx="58">
                  <c:v>30.9</c:v>
                </c:pt>
                <c:pt idx="59">
                  <c:v>34.1</c:v>
                </c:pt>
                <c:pt idx="60">
                  <c:v>32.700000000000003</c:v>
                </c:pt>
                <c:pt idx="61">
                  <c:v>38.1</c:v>
                </c:pt>
                <c:pt idx="62">
                  <c:v>36</c:v>
                </c:pt>
                <c:pt idx="63">
                  <c:v>26.8</c:v>
                </c:pt>
                <c:pt idx="64">
                  <c:v>23</c:v>
                </c:pt>
                <c:pt idx="65">
                  <c:v>22.4</c:v>
                </c:pt>
                <c:pt idx="66">
                  <c:v>24.4</c:v>
                </c:pt>
                <c:pt idx="67">
                  <c:v>22.1</c:v>
                </c:pt>
                <c:pt idx="68">
                  <c:v>21.1</c:v>
                </c:pt>
                <c:pt idx="69">
                  <c:v>17.8</c:v>
                </c:pt>
                <c:pt idx="70">
                  <c:v>24.1</c:v>
                </c:pt>
                <c:pt idx="71">
                  <c:v>20.399999999999999</c:v>
                </c:pt>
                <c:pt idx="72">
                  <c:v>18.600000000000001</c:v>
                </c:pt>
                <c:pt idx="73">
                  <c:v>25</c:v>
                </c:pt>
                <c:pt idx="74">
                  <c:v>24.7</c:v>
                </c:pt>
                <c:pt idx="75">
                  <c:v>26.1</c:v>
                </c:pt>
                <c:pt idx="76">
                  <c:v>32.9</c:v>
                </c:pt>
                <c:pt idx="77">
                  <c:v>32.700000000000003</c:v>
                </c:pt>
                <c:pt idx="78">
                  <c:v>33.9</c:v>
                </c:pt>
                <c:pt idx="79">
                  <c:v>31.3</c:v>
                </c:pt>
                <c:pt idx="80">
                  <c:v>41.9</c:v>
                </c:pt>
                <c:pt idx="81">
                  <c:v>45.1</c:v>
                </c:pt>
                <c:pt idx="82">
                  <c:v>40.9</c:v>
                </c:pt>
                <c:pt idx="83">
                  <c:v>46.3</c:v>
                </c:pt>
                <c:pt idx="84">
                  <c:v>45.8</c:v>
                </c:pt>
                <c:pt idx="85">
                  <c:v>45.7</c:v>
                </c:pt>
                <c:pt idx="86">
                  <c:v>38.1</c:v>
                </c:pt>
                <c:pt idx="87">
                  <c:v>41.9</c:v>
                </c:pt>
                <c:pt idx="88">
                  <c:v>32.1</c:v>
                </c:pt>
                <c:pt idx="89">
                  <c:v>35.9</c:v>
                </c:pt>
                <c:pt idx="90">
                  <c:v>37.299999999999997</c:v>
                </c:pt>
                <c:pt idx="91">
                  <c:v>31.9</c:v>
                </c:pt>
                <c:pt idx="92">
                  <c:v>36.4</c:v>
                </c:pt>
                <c:pt idx="93">
                  <c:v>30.9</c:v>
                </c:pt>
                <c:pt idx="94">
                  <c:v>28.7</c:v>
                </c:pt>
                <c:pt idx="95">
                  <c:v>23.7</c:v>
                </c:pt>
                <c:pt idx="96">
                  <c:v>22.8</c:v>
                </c:pt>
                <c:pt idx="97">
                  <c:v>22.5</c:v>
                </c:pt>
                <c:pt idx="98">
                  <c:v>21.5</c:v>
                </c:pt>
                <c:pt idx="99">
                  <c:v>22</c:v>
                </c:pt>
                <c:pt idx="100">
                  <c:v>24.4</c:v>
                </c:pt>
                <c:pt idx="101">
                  <c:v>19.399999999999999</c:v>
                </c:pt>
                <c:pt idx="102">
                  <c:v>16.399999999999999</c:v>
                </c:pt>
                <c:pt idx="103">
                  <c:v>14</c:v>
                </c:pt>
                <c:pt idx="104">
                  <c:v>11.9</c:v>
                </c:pt>
                <c:pt idx="105">
                  <c:v>14.2</c:v>
                </c:pt>
                <c:pt idx="106">
                  <c:v>11.3</c:v>
                </c:pt>
                <c:pt idx="107">
                  <c:v>12.7</c:v>
                </c:pt>
                <c:pt idx="108">
                  <c:v>12.3</c:v>
                </c:pt>
                <c:pt idx="109">
                  <c:v>13.1</c:v>
                </c:pt>
                <c:pt idx="110">
                  <c:v>8.1999999999999993</c:v>
                </c:pt>
                <c:pt idx="111">
                  <c:v>11.3</c:v>
                </c:pt>
                <c:pt idx="112">
                  <c:v>10.199999999999999</c:v>
                </c:pt>
                <c:pt idx="113">
                  <c:v>10.3</c:v>
                </c:pt>
                <c:pt idx="114">
                  <c:v>13.4</c:v>
                </c:pt>
                <c:pt idx="115">
                  <c:v>11.6</c:v>
                </c:pt>
                <c:pt idx="116">
                  <c:v>12.9</c:v>
                </c:pt>
                <c:pt idx="117">
                  <c:v>12.9</c:v>
                </c:pt>
                <c:pt idx="118">
                  <c:v>11.5</c:v>
                </c:pt>
                <c:pt idx="119">
                  <c:v>12.1</c:v>
                </c:pt>
                <c:pt idx="120">
                  <c:v>12.6</c:v>
                </c:pt>
                <c:pt idx="121">
                  <c:v>12</c:v>
                </c:pt>
                <c:pt idx="122">
                  <c:v>13.1</c:v>
                </c:pt>
                <c:pt idx="123">
                  <c:v>13.8</c:v>
                </c:pt>
                <c:pt idx="124">
                  <c:v>16.2</c:v>
                </c:pt>
                <c:pt idx="125">
                  <c:v>17.100000000000001</c:v>
                </c:pt>
                <c:pt idx="126">
                  <c:v>15.7</c:v>
                </c:pt>
                <c:pt idx="127">
                  <c:v>15.4</c:v>
                </c:pt>
                <c:pt idx="128">
                  <c:v>18.3</c:v>
                </c:pt>
                <c:pt idx="129">
                  <c:v>18.2</c:v>
                </c:pt>
                <c:pt idx="130">
                  <c:v>14.4</c:v>
                </c:pt>
                <c:pt idx="131">
                  <c:v>17.3</c:v>
                </c:pt>
                <c:pt idx="132">
                  <c:v>15.8</c:v>
                </c:pt>
                <c:pt idx="133">
                  <c:v>20.5</c:v>
                </c:pt>
                <c:pt idx="134">
                  <c:v>17.399999999999999</c:v>
                </c:pt>
                <c:pt idx="135">
                  <c:v>22.2</c:v>
                </c:pt>
                <c:pt idx="136">
                  <c:v>23.7</c:v>
                </c:pt>
                <c:pt idx="137">
                  <c:v>23.3</c:v>
                </c:pt>
                <c:pt idx="138">
                  <c:v>28.7</c:v>
                </c:pt>
                <c:pt idx="139">
                  <c:v>24.9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21-4E07-9744-A0D846B5D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47493384"/>
        <c:axId val="1247492728"/>
      </c:lineChart>
      <c:dateAx>
        <c:axId val="1247493384"/>
        <c:scaling>
          <c:orientation val="minMax"/>
          <c:max val="46235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7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247492728"/>
        <c:crosses val="autoZero"/>
        <c:auto val="1"/>
        <c:lblOffset val="100"/>
        <c:baseTimeUnit val="months"/>
        <c:majorUnit val="12"/>
        <c:minorUnit val="12"/>
      </c:dateAx>
      <c:valAx>
        <c:axId val="1247492728"/>
        <c:scaling>
          <c:orientation val="minMax"/>
          <c:max val="67"/>
          <c:min val="0"/>
        </c:scaling>
        <c:delete val="1"/>
        <c:axPos val="l"/>
        <c:numFmt formatCode="0" sourceLinked="1"/>
        <c:majorTickMark val="out"/>
        <c:minorTickMark val="none"/>
        <c:tickLblPos val="nextTo"/>
        <c:crossAx val="124749338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220930104155702E-2"/>
          <c:y val="6.0713751048814706E-2"/>
          <c:w val="0.95756086045214417"/>
          <c:h val="0.77913354849266614"/>
        </c:manualLayout>
      </c:layout>
      <c:lineChart>
        <c:grouping val="standard"/>
        <c:varyColors val="0"/>
        <c:ser>
          <c:idx val="0"/>
          <c:order val="0"/>
          <c:tx>
            <c:strRef>
              <c:f>'15ad'!$C$4</c:f>
              <c:strCache>
                <c:ptCount val="1"/>
                <c:pt idx="0">
                  <c:v>F Rakentaminen (41-43)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'15ad'!$AR$3:$BD$3</c:f>
              <c:strCache>
                <c:ptCount val="1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</c:strCache>
            </c:strRef>
          </c:cat>
          <c:val>
            <c:numRef>
              <c:f>'15ad'!$AR$4:$BD$4</c:f>
              <c:numCache>
                <c:formatCode>0</c:formatCode>
                <c:ptCount val="13"/>
                <c:pt idx="0">
                  <c:v>11472</c:v>
                </c:pt>
                <c:pt idx="1">
                  <c:v>11895</c:v>
                </c:pt>
                <c:pt idx="2">
                  <c:v>12386</c:v>
                </c:pt>
                <c:pt idx="3">
                  <c:v>12568</c:v>
                </c:pt>
                <c:pt idx="4">
                  <c:v>11950</c:v>
                </c:pt>
                <c:pt idx="5">
                  <c:v>11796</c:v>
                </c:pt>
                <c:pt idx="6">
                  <c:v>11785</c:v>
                </c:pt>
                <c:pt idx="7">
                  <c:v>11749</c:v>
                </c:pt>
                <c:pt idx="8">
                  <c:v>10429</c:v>
                </c:pt>
                <c:pt idx="9">
                  <c:v>9822</c:v>
                </c:pt>
                <c:pt idx="10">
                  <c:v>10034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87-45F4-9814-646A4D8DFB62}"/>
            </c:ext>
          </c:extLst>
        </c:ser>
        <c:ser>
          <c:idx val="1"/>
          <c:order val="1"/>
          <c:tx>
            <c:strRef>
              <c:f>'15ad'!$C$5</c:f>
              <c:strCache>
                <c:ptCount val="1"/>
              </c:strCache>
            </c:strRef>
          </c:tx>
          <c:spPr>
            <a:ln w="22225" cap="rnd" cmpd="sng" algn="ctr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'15ad'!$AR$3:$BD$3</c:f>
              <c:strCache>
                <c:ptCount val="13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</c:strCache>
            </c:strRef>
          </c:cat>
          <c:val>
            <c:numRef>
              <c:f>'15ad'!$AR$5:$BD$5</c:f>
              <c:numCache>
                <c:formatCode>General</c:formatCode>
                <c:ptCount val="13"/>
                <c:pt idx="10" formatCode="0">
                  <c:v>10034</c:v>
                </c:pt>
                <c:pt idx="11">
                  <c:v>10234.68</c:v>
                </c:pt>
                <c:pt idx="12">
                  <c:v>10644.067200000001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87-45F4-9814-646A4D8DF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318009072"/>
        <c:axId val="1318009424"/>
      </c:lineChart>
      <c:catAx>
        <c:axId val="1318009072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318009424"/>
        <c:crosses val="autoZero"/>
        <c:auto val="1"/>
        <c:lblAlgn val="ctr"/>
        <c:lblOffset val="100"/>
        <c:noMultiLvlLbl val="0"/>
      </c:catAx>
      <c:valAx>
        <c:axId val="1318009424"/>
        <c:scaling>
          <c:orientation val="minMax"/>
          <c:max val="12700"/>
          <c:min val="9500"/>
        </c:scaling>
        <c:delete val="1"/>
        <c:axPos val="l"/>
        <c:numFmt formatCode="0" sourceLinked="1"/>
        <c:majorTickMark val="out"/>
        <c:minorTickMark val="none"/>
        <c:tickLblPos val="nextTo"/>
        <c:crossAx val="1318009072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100" b="1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Rakentamisen elpyminen on epätasaista</a:t>
            </a:r>
          </a:p>
          <a:p>
            <a:pPr algn="l">
              <a:defRPr/>
            </a:pPr>
            <a:r>
              <a:rPr lang="fi-FI" sz="10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</a:rPr>
              <a:t>Volyymi-indeksi 2015=100</a:t>
            </a:r>
          </a:p>
        </c:rich>
      </c:tx>
      <c:layout>
        <c:manualLayout>
          <c:xMode val="edge"/>
          <c:yMode val="edge"/>
          <c:x val="0"/>
          <c:y val="5.354752342704149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4.7982833266515743E-2"/>
          <c:y val="0.12807470649356986"/>
          <c:w val="0.93471518800389541"/>
          <c:h val="0.74236484066318531"/>
        </c:manualLayout>
      </c:layout>
      <c:lineChart>
        <c:grouping val="standard"/>
        <c:varyColors val="0"/>
        <c:ser>
          <c:idx val="6"/>
          <c:order val="0"/>
          <c:tx>
            <c:strRef>
              <c:f>Taul1!$N$2</c:f>
              <c:strCache>
                <c:ptCount val="1"/>
                <c:pt idx="0">
                  <c:v>Infra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Taul1!$N$38:$N$50</c:f>
              <c:numCache>
                <c:formatCode>General</c:formatCode>
                <c:ptCount val="13"/>
                <c:pt idx="0">
                  <c:v>100</c:v>
                </c:pt>
                <c:pt idx="1">
                  <c:v>107.33027905039567</c:v>
                </c:pt>
                <c:pt idx="2">
                  <c:v>109.20449812578093</c:v>
                </c:pt>
                <c:pt idx="3">
                  <c:v>112.36984589754269</c:v>
                </c:pt>
                <c:pt idx="4">
                  <c:v>111.07871720116616</c:v>
                </c:pt>
                <c:pt idx="5">
                  <c:v>120.49146189087878</c:v>
                </c:pt>
                <c:pt idx="6">
                  <c:v>114.32736359850063</c:v>
                </c:pt>
                <c:pt idx="7">
                  <c:v>109.87088713036235</c:v>
                </c:pt>
                <c:pt idx="8">
                  <c:v>116.90962099125363</c:v>
                </c:pt>
                <c:pt idx="9">
                  <c:v>119.57517700957932</c:v>
                </c:pt>
                <c:pt idx="10">
                  <c:v>126.74968763015409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D7-439D-BB21-F4BDCBC9BD30}"/>
            </c:ext>
          </c:extLst>
        </c:ser>
        <c:ser>
          <c:idx val="4"/>
          <c:order val="1"/>
          <c:tx>
            <c:strRef>
              <c:f>Taul1!$L$2</c:f>
              <c:strCache>
                <c:ptCount val="1"/>
                <c:pt idx="0">
                  <c:v>Toimitilat</c:v>
                </c:pt>
              </c:strCache>
            </c:strRef>
          </c:tx>
          <c:spPr>
            <a:ln w="12700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Taul1!$L$38:$L$50</c:f>
              <c:numCache>
                <c:formatCode>General</c:formatCode>
                <c:ptCount val="13"/>
                <c:pt idx="0">
                  <c:v>100</c:v>
                </c:pt>
                <c:pt idx="1">
                  <c:v>103.59467599339358</c:v>
                </c:pt>
                <c:pt idx="2">
                  <c:v>110.36626833770526</c:v>
                </c:pt>
                <c:pt idx="3">
                  <c:v>117.05042261731278</c:v>
                </c:pt>
                <c:pt idx="4">
                  <c:v>121.84980083551933</c:v>
                </c:pt>
                <c:pt idx="5">
                  <c:v>116.59380161274655</c:v>
                </c:pt>
                <c:pt idx="6">
                  <c:v>114.58272612455072</c:v>
                </c:pt>
                <c:pt idx="7">
                  <c:v>114.50500340036922</c:v>
                </c:pt>
                <c:pt idx="8">
                  <c:v>110.32740697561454</c:v>
                </c:pt>
                <c:pt idx="9">
                  <c:v>98.241523365393988</c:v>
                </c:pt>
                <c:pt idx="10">
                  <c:v>90.86757990867585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D7-439D-BB21-F4BDCBC9BD30}"/>
            </c:ext>
          </c:extLst>
        </c:ser>
        <c:ser>
          <c:idx val="0"/>
          <c:order val="2"/>
          <c:tx>
            <c:strRef>
              <c:f>Taul1!$H$2</c:f>
              <c:strCache>
                <c:ptCount val="1"/>
                <c:pt idx="0">
                  <c:v>Korjaaminen</c:v>
                </c:pt>
              </c:strCache>
            </c:strRef>
          </c:tx>
          <c:spPr>
            <a:ln w="1270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Taul1!$H$38:$H$50</c:f>
              <c:numCache>
                <c:formatCode>General</c:formatCode>
                <c:ptCount val="13"/>
                <c:pt idx="0">
                  <c:v>100</c:v>
                </c:pt>
                <c:pt idx="1">
                  <c:v>103.99055323987187</c:v>
                </c:pt>
                <c:pt idx="2">
                  <c:v>106.17019697275865</c:v>
                </c:pt>
                <c:pt idx="3">
                  <c:v>105.52397296181</c:v>
                </c:pt>
                <c:pt idx="4">
                  <c:v>104.66113522405496</c:v>
                </c:pt>
                <c:pt idx="5">
                  <c:v>103.23462512574079</c:v>
                </c:pt>
                <c:pt idx="6">
                  <c:v>95.990877516488041</c:v>
                </c:pt>
                <c:pt idx="7">
                  <c:v>98.933715374242652</c:v>
                </c:pt>
                <c:pt idx="8">
                  <c:v>94.976366759272949</c:v>
                </c:pt>
                <c:pt idx="9">
                  <c:v>92.127075756494747</c:v>
                </c:pt>
                <c:pt idx="10">
                  <c:v>92.587711135277218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D7-439D-BB21-F4BDCBC9BD30}"/>
            </c:ext>
          </c:extLst>
        </c:ser>
        <c:ser>
          <c:idx val="1"/>
          <c:order val="3"/>
          <c:tx>
            <c:strRef>
              <c:f>Taul1!$I$2</c:f>
              <c:strCache>
                <c:ptCount val="1"/>
              </c:strCache>
            </c:strRef>
          </c:tx>
          <c:spPr>
            <a:ln w="12700" cap="rnd">
              <a:solidFill>
                <a:srgbClr val="BFBFBF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Taul1!$I$38:$I$50</c:f>
              <c:numCache>
                <c:formatCode>General</c:formatCode>
                <c:ptCount val="13"/>
                <c:pt idx="10">
                  <c:v>92.587711135277218</c:v>
                </c:pt>
                <c:pt idx="11">
                  <c:v>93.050649690953591</c:v>
                </c:pt>
                <c:pt idx="12">
                  <c:v>93.981156187863135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D7-439D-BB21-F4BDCBC9BD30}"/>
            </c:ext>
          </c:extLst>
        </c:ser>
        <c:ser>
          <c:idx val="2"/>
          <c:order val="4"/>
          <c:tx>
            <c:strRef>
              <c:f>Taul1!$J$2</c:f>
              <c:strCache>
                <c:ptCount val="1"/>
                <c:pt idx="0">
                  <c:v>Asuinrakentaminen 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Taul1!$J$38:$J$50</c:f>
              <c:numCache>
                <c:formatCode>General</c:formatCode>
                <c:ptCount val="13"/>
                <c:pt idx="0">
                  <c:v>100</c:v>
                </c:pt>
                <c:pt idx="1">
                  <c:v>114.96354010588354</c:v>
                </c:pt>
                <c:pt idx="2">
                  <c:v>126.66067325941466</c:v>
                </c:pt>
                <c:pt idx="3">
                  <c:v>140.26570772150635</c:v>
                </c:pt>
                <c:pt idx="4">
                  <c:v>130.28668464688843</c:v>
                </c:pt>
                <c:pt idx="5">
                  <c:v>119.86814504045552</c:v>
                </c:pt>
                <c:pt idx="6">
                  <c:v>130.05693736889421</c:v>
                </c:pt>
                <c:pt idx="7">
                  <c:v>138.35780641294573</c:v>
                </c:pt>
                <c:pt idx="8">
                  <c:v>94.785735690740182</c:v>
                </c:pt>
                <c:pt idx="9">
                  <c:v>63.719908101088798</c:v>
                </c:pt>
                <c:pt idx="10">
                  <c:v>67.725501947857353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D7-439D-BB21-F4BDCBC9BD30}"/>
            </c:ext>
          </c:extLst>
        </c:ser>
        <c:ser>
          <c:idx val="3"/>
          <c:order val="5"/>
          <c:tx>
            <c:strRef>
              <c:f>Taul1!$K$2</c:f>
              <c:strCache>
                <c:ptCount val="1"/>
              </c:strCache>
            </c:strRef>
          </c:tx>
          <c:spPr>
            <a:ln w="12700" cap="rnd">
              <a:solidFill>
                <a:schemeClr val="accent3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Taul1!$K$38:$K$50</c:f>
              <c:numCache>
                <c:formatCode>General</c:formatCode>
                <c:ptCount val="13"/>
                <c:pt idx="10">
                  <c:v>67.725501947857353</c:v>
                </c:pt>
                <c:pt idx="11">
                  <c:v>65.01648186994305</c:v>
                </c:pt>
                <c:pt idx="12">
                  <c:v>64.366317051243612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D7-439D-BB21-F4BDCBC9BD30}"/>
            </c:ext>
          </c:extLst>
        </c:ser>
        <c:ser>
          <c:idx val="5"/>
          <c:order val="6"/>
          <c:tx>
            <c:strRef>
              <c:f>Taul1!$M$2</c:f>
              <c:strCache>
                <c:ptCount val="1"/>
              </c:strCache>
            </c:strRef>
          </c:tx>
          <c:spPr>
            <a:ln w="12700" cap="rnd">
              <a:solidFill>
                <a:schemeClr val="bg2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Taul1!$M$38:$M$50</c:f>
              <c:numCache>
                <c:formatCode>General</c:formatCode>
                <c:ptCount val="13"/>
                <c:pt idx="10">
                  <c:v>90.86757990867585</c:v>
                </c:pt>
                <c:pt idx="11">
                  <c:v>95.337375339638143</c:v>
                </c:pt>
                <c:pt idx="12">
                  <c:v>103.39937562625184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D7-439D-BB21-F4BDCBC9BD30}"/>
            </c:ext>
          </c:extLst>
        </c:ser>
        <c:ser>
          <c:idx val="7"/>
          <c:order val="7"/>
          <c:tx>
            <c:strRef>
              <c:f>Taul1!$O$2</c:f>
              <c:strCache>
                <c:ptCount val="1"/>
              </c:strCache>
            </c:strRef>
          </c:tx>
          <c:spPr>
            <a:ln w="12700" cap="rnd">
              <a:solidFill>
                <a:schemeClr val="accent2">
                  <a:lumMod val="6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Taul1!$O$38:$O$50</c:f>
              <c:numCache>
                <c:formatCode>General</c:formatCode>
                <c:ptCount val="13"/>
                <c:pt idx="10">
                  <c:v>126.74968763015409</c:v>
                </c:pt>
                <c:pt idx="11">
                  <c:v>131.81967513536026</c:v>
                </c:pt>
                <c:pt idx="12">
                  <c:v>138.41065889212828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3D7-439D-BB21-F4BDCBC9BD30}"/>
            </c:ext>
          </c:extLst>
        </c:ser>
        <c:ser>
          <c:idx val="8"/>
          <c:order val="8"/>
          <c:tx>
            <c:strRef>
              <c:f>Taul1!$P$2</c:f>
              <c:strCache>
                <c:ptCount val="1"/>
                <c:pt idx="0">
                  <c:v>Rakentaminen yhteensä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Taul1!$P$38:$P$50</c:f>
              <c:numCache>
                <c:formatCode>General</c:formatCode>
                <c:ptCount val="13"/>
                <c:pt idx="0">
                  <c:v>100</c:v>
                </c:pt>
                <c:pt idx="1">
                  <c:v>103.68593016132326</c:v>
                </c:pt>
                <c:pt idx="2">
                  <c:v>107.96405962834388</c:v>
                </c:pt>
                <c:pt idx="3">
                  <c:v>109.5466612211558</c:v>
                </c:pt>
                <c:pt idx="4">
                  <c:v>104.1556054727384</c:v>
                </c:pt>
                <c:pt idx="5">
                  <c:v>102.81805186849091</c:v>
                </c:pt>
                <c:pt idx="6">
                  <c:v>102.72615887277925</c:v>
                </c:pt>
                <c:pt idx="7">
                  <c:v>102.40963855421687</c:v>
                </c:pt>
                <c:pt idx="8">
                  <c:v>90.902593424545643</c:v>
                </c:pt>
                <c:pt idx="9">
                  <c:v>85.613641004696746</c:v>
                </c:pt>
                <c:pt idx="10">
                  <c:v>87.461711251786809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3D7-439D-BB21-F4BDCBC9BD30}"/>
            </c:ext>
          </c:extLst>
        </c:ser>
        <c:ser>
          <c:idx val="9"/>
          <c:order val="9"/>
          <c:tx>
            <c:strRef>
              <c:f>Taul1!$Q$2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Taul1!$Q$38:$Q$50</c:f>
              <c:numCache>
                <c:formatCode>General</c:formatCode>
                <c:ptCount val="13"/>
                <c:pt idx="10">
                  <c:v>87.461711251786809</c:v>
                </c:pt>
                <c:pt idx="11">
                  <c:v>89.210945476822545</c:v>
                </c:pt>
                <c:pt idx="12">
                  <c:v>92.779383295895443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3D7-439D-BB21-F4BDCBC9BD30}"/>
            </c:ext>
          </c:extLst>
        </c:ser>
        <c:ser>
          <c:idx val="10"/>
          <c:order val="10"/>
          <c:tx>
            <c:strRef>
              <c:f>Taul1!$R$2</c:f>
              <c:strCache>
                <c:ptCount val="1"/>
                <c:pt idx="0">
                  <c:v>BKT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Taul1!$R$38:$R$50</c:f>
              <c:numCache>
                <c:formatCode>0.0</c:formatCode>
                <c:ptCount val="13"/>
                <c:pt idx="0">
                  <c:v>100</c:v>
                </c:pt>
                <c:pt idx="1">
                  <c:v>102.6</c:v>
                </c:pt>
                <c:pt idx="2">
                  <c:v>106</c:v>
                </c:pt>
                <c:pt idx="3">
                  <c:v>107.2</c:v>
                </c:pt>
                <c:pt idx="4">
                  <c:v>108.7</c:v>
                </c:pt>
                <c:pt idx="5">
                  <c:v>106</c:v>
                </c:pt>
                <c:pt idx="6">
                  <c:v>108.8</c:v>
                </c:pt>
                <c:pt idx="7">
                  <c:v>109.6</c:v>
                </c:pt>
                <c:pt idx="8">
                  <c:v>108.2</c:v>
                </c:pt>
                <c:pt idx="9">
                  <c:v>109.2</c:v>
                </c:pt>
                <c:pt idx="10">
                  <c:v>110.1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3D7-439D-BB21-F4BDCBC9BD30}"/>
            </c:ext>
          </c:extLst>
        </c:ser>
        <c:ser>
          <c:idx val="11"/>
          <c:order val="11"/>
          <c:tx>
            <c:strRef>
              <c:f>Taul1!$S$2</c:f>
              <c:strCache>
                <c:ptCount val="1"/>
              </c:strCache>
            </c:strRef>
          </c:tx>
          <c:spPr>
            <a:ln w="12700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Taul1!$G$38:$G$50</c:f>
              <c:numCache>
                <c:formatCode>m/d/yyyy</c:formatCode>
                <c:ptCount val="13"/>
                <c:pt idx="0">
                  <c:v>42005</c:v>
                </c:pt>
                <c:pt idx="1">
                  <c:v>42370</c:v>
                </c:pt>
                <c:pt idx="2">
                  <c:v>42736</c:v>
                </c:pt>
                <c:pt idx="3">
                  <c:v>43101</c:v>
                </c:pt>
                <c:pt idx="4">
                  <c:v>43466</c:v>
                </c:pt>
                <c:pt idx="5">
                  <c:v>43831</c:v>
                </c:pt>
                <c:pt idx="6">
                  <c:v>44197</c:v>
                </c:pt>
                <c:pt idx="7">
                  <c:v>44562</c:v>
                </c:pt>
                <c:pt idx="8">
                  <c:v>44927</c:v>
                </c:pt>
                <c:pt idx="9">
                  <c:v>45292</c:v>
                </c:pt>
                <c:pt idx="10">
                  <c:v>45658</c:v>
                </c:pt>
                <c:pt idx="11">
                  <c:v>46023</c:v>
                </c:pt>
                <c:pt idx="12">
                  <c:v>46388</c:v>
                </c:pt>
              </c:numCache>
            </c:numRef>
          </c:cat>
          <c:val>
            <c:numRef>
              <c:f>Taul1!$S$38:$S$50</c:f>
              <c:numCache>
                <c:formatCode>General</c:formatCode>
                <c:ptCount val="13"/>
                <c:pt idx="10">
                  <c:v>110.1</c:v>
                </c:pt>
                <c:pt idx="11">
                  <c:v>112.30199999999999</c:v>
                </c:pt>
                <c:pt idx="12">
                  <c:v>114.54804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3D7-439D-BB21-F4BDCBC9B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8077696"/>
        <c:axId val="448078056"/>
      </c:lineChart>
      <c:dateAx>
        <c:axId val="448077696"/>
        <c:scaling>
          <c:orientation val="minMax"/>
        </c:scaling>
        <c:delete val="0"/>
        <c:axPos val="b"/>
        <c:numFmt formatCode="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48078056"/>
        <c:crosses val="autoZero"/>
        <c:auto val="1"/>
        <c:lblOffset val="100"/>
        <c:baseTimeUnit val="years"/>
      </c:dateAx>
      <c:valAx>
        <c:axId val="448078056"/>
        <c:scaling>
          <c:orientation val="minMax"/>
          <c:min val="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4807769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5.1572900964687481E-2"/>
          <c:y val="0.93800873616192171"/>
          <c:w val="0.89999988853413848"/>
          <c:h val="5.07245203594268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100" b="1" dirty="0"/>
              <a:t>Asuntorakentamisen</a:t>
            </a:r>
            <a:r>
              <a:rPr lang="fi-FI" sz="1100" b="1" baseline="0" dirty="0"/>
              <a:t> yhtälö</a:t>
            </a:r>
            <a:r>
              <a:rPr lang="fi-FI" sz="1100" b="1" dirty="0"/>
              <a:t> pysyy lähes</a:t>
            </a:r>
            <a:r>
              <a:rPr lang="fi-FI" sz="1100" b="1" baseline="0" dirty="0"/>
              <a:t> mahdottomana</a:t>
            </a:r>
            <a:r>
              <a:rPr lang="fi-FI" sz="1100" b="1" dirty="0"/>
              <a:t> </a:t>
            </a:r>
          </a:p>
        </c:rich>
      </c:tx>
      <c:layout>
        <c:manualLayout>
          <c:xMode val="edge"/>
          <c:yMode val="edge"/>
          <c:x val="0"/>
          <c:y val="2.519793200627509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6.9887346555907309E-2"/>
          <c:y val="0.12193882236982115"/>
          <c:w val="0.90491219525394373"/>
          <c:h val="0.64652730942719283"/>
        </c:manualLayout>
      </c:layout>
      <c:lineChart>
        <c:grouping val="standard"/>
        <c:varyColors val="0"/>
        <c:ser>
          <c:idx val="0"/>
          <c:order val="0"/>
          <c:tx>
            <c:strRef>
              <c:f>Taul1!$A$12</c:f>
              <c:strCache>
                <c:ptCount val="1"/>
                <c:pt idx="0">
                  <c:v>Vanhojen asuntojen hinnat</c:v>
                </c:pt>
              </c:strCache>
            </c:strRef>
          </c:tx>
          <c:spPr>
            <a:ln w="127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Taul1!$B$12:$AU$12</c:f>
              <c:numCache>
                <c:formatCode>0.0</c:formatCode>
                <c:ptCount val="46"/>
                <c:pt idx="0">
                  <c:v>99.6</c:v>
                </c:pt>
                <c:pt idx="1">
                  <c:v>100.1</c:v>
                </c:pt>
                <c:pt idx="2">
                  <c:v>100.4</c:v>
                </c:pt>
                <c:pt idx="3">
                  <c:v>99.9</c:v>
                </c:pt>
                <c:pt idx="4">
                  <c:v>100.5</c:v>
                </c:pt>
                <c:pt idx="5">
                  <c:v>101.3</c:v>
                </c:pt>
                <c:pt idx="6">
                  <c:v>102</c:v>
                </c:pt>
                <c:pt idx="7">
                  <c:v>101.5</c:v>
                </c:pt>
                <c:pt idx="8">
                  <c:v>101.7</c:v>
                </c:pt>
                <c:pt idx="9">
                  <c:v>103</c:v>
                </c:pt>
                <c:pt idx="10">
                  <c:v>102.6</c:v>
                </c:pt>
                <c:pt idx="11">
                  <c:v>102.5</c:v>
                </c:pt>
                <c:pt idx="12">
                  <c:v>102.7</c:v>
                </c:pt>
                <c:pt idx="13">
                  <c:v>104.4</c:v>
                </c:pt>
                <c:pt idx="14">
                  <c:v>103.9</c:v>
                </c:pt>
                <c:pt idx="15">
                  <c:v>103.9</c:v>
                </c:pt>
                <c:pt idx="16">
                  <c:v>103.8</c:v>
                </c:pt>
                <c:pt idx="17">
                  <c:v>105.1</c:v>
                </c:pt>
                <c:pt idx="18">
                  <c:v>104.3</c:v>
                </c:pt>
                <c:pt idx="19">
                  <c:v>103.3</c:v>
                </c:pt>
                <c:pt idx="20">
                  <c:v>104.5</c:v>
                </c:pt>
                <c:pt idx="21">
                  <c:v>105.4</c:v>
                </c:pt>
                <c:pt idx="22">
                  <c:v>105.7</c:v>
                </c:pt>
                <c:pt idx="23">
                  <c:v>106.2</c:v>
                </c:pt>
                <c:pt idx="24">
                  <c:v>107.6</c:v>
                </c:pt>
                <c:pt idx="25">
                  <c:v>110.2</c:v>
                </c:pt>
                <c:pt idx="26">
                  <c:v>110.1</c:v>
                </c:pt>
                <c:pt idx="27">
                  <c:v>110.4</c:v>
                </c:pt>
                <c:pt idx="28">
                  <c:v>110.8</c:v>
                </c:pt>
                <c:pt idx="29">
                  <c:v>112.3</c:v>
                </c:pt>
                <c:pt idx="30">
                  <c:v>110.4</c:v>
                </c:pt>
                <c:pt idx="31">
                  <c:v>107.1</c:v>
                </c:pt>
                <c:pt idx="32">
                  <c:v>104.7</c:v>
                </c:pt>
                <c:pt idx="33">
                  <c:v>104.3</c:v>
                </c:pt>
                <c:pt idx="34">
                  <c:v>102.2</c:v>
                </c:pt>
                <c:pt idx="35">
                  <c:v>100.9</c:v>
                </c:pt>
                <c:pt idx="36">
                  <c:v>99.2</c:v>
                </c:pt>
                <c:pt idx="37">
                  <c:v>100.1</c:v>
                </c:pt>
                <c:pt idx="38">
                  <c:v>99.6</c:v>
                </c:pt>
                <c:pt idx="39">
                  <c:v>98.6</c:v>
                </c:pt>
                <c:pt idx="40">
                  <c:v>96.9</c:v>
                </c:pt>
                <c:pt idx="41">
                  <c:v>97.8</c:v>
                </c:pt>
                <c:pt idx="42">
                  <c:v>96.4</c:v>
                </c:pt>
                <c:pt idx="43">
                  <c:v>95.2</c:v>
                </c:pt>
                <c:pt idx="44">
                  <c:v>93.9</c:v>
                </c:pt>
                <c:pt idx="45">
                  <c:v>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D5-499D-A841-197A59686C61}"/>
            </c:ext>
          </c:extLst>
        </c:ser>
        <c:ser>
          <c:idx val="4"/>
          <c:order val="1"/>
          <c:tx>
            <c:strRef>
              <c:f>Taul1!$A$13</c:f>
              <c:strCache>
                <c:ptCount val="1"/>
                <c:pt idx="0">
                  <c:v>Käytettävissä olevat tulot</c:v>
                </c:pt>
              </c:strCache>
            </c:strRef>
          </c:tx>
          <c:spPr>
            <a:ln w="127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Taul1!$B$13:$AU$13</c:f>
              <c:numCache>
                <c:formatCode>General</c:formatCode>
                <c:ptCount val="46"/>
                <c:pt idx="0">
                  <c:v>100</c:v>
                </c:pt>
                <c:pt idx="1">
                  <c:v>100.37231342020647</c:v>
                </c:pt>
                <c:pt idx="2">
                  <c:v>101.20494161448639</c:v>
                </c:pt>
                <c:pt idx="3">
                  <c:v>101.22186495176851</c:v>
                </c:pt>
                <c:pt idx="4">
                  <c:v>101.54002369267221</c:v>
                </c:pt>
                <c:pt idx="5">
                  <c:v>102.00372313420208</c:v>
                </c:pt>
                <c:pt idx="6">
                  <c:v>102.02403113894061</c:v>
                </c:pt>
                <c:pt idx="7">
                  <c:v>103.96006092401421</c:v>
                </c:pt>
                <c:pt idx="8">
                  <c:v>103.52343882213573</c:v>
                </c:pt>
                <c:pt idx="9">
                  <c:v>104.81976645794551</c:v>
                </c:pt>
                <c:pt idx="10">
                  <c:v>105.98409206295483</c:v>
                </c:pt>
                <c:pt idx="11">
                  <c:v>104.46776104247759</c:v>
                </c:pt>
                <c:pt idx="12">
                  <c:v>107.05364697918429</c:v>
                </c:pt>
                <c:pt idx="13">
                  <c:v>107.28718903367745</c:v>
                </c:pt>
                <c:pt idx="14">
                  <c:v>108.54628532746658</c:v>
                </c:pt>
                <c:pt idx="15">
                  <c:v>110.05923168048739</c:v>
                </c:pt>
                <c:pt idx="16">
                  <c:v>109.9407683195126</c:v>
                </c:pt>
                <c:pt idx="17">
                  <c:v>111.39955999323065</c:v>
                </c:pt>
                <c:pt idx="18">
                  <c:v>113.09189372144188</c:v>
                </c:pt>
                <c:pt idx="19">
                  <c:v>113.12574039600609</c:v>
                </c:pt>
                <c:pt idx="20">
                  <c:v>112.73988830597395</c:v>
                </c:pt>
                <c:pt idx="21">
                  <c:v>111.09155525469623</c:v>
                </c:pt>
                <c:pt idx="22">
                  <c:v>111.9343374513454</c:v>
                </c:pt>
                <c:pt idx="23">
                  <c:v>115.12607886275174</c:v>
                </c:pt>
                <c:pt idx="24">
                  <c:v>114.3205280081232</c:v>
                </c:pt>
                <c:pt idx="25">
                  <c:v>116.15163310204773</c:v>
                </c:pt>
                <c:pt idx="26">
                  <c:v>118.04704687764426</c:v>
                </c:pt>
                <c:pt idx="27">
                  <c:v>116.96056862413269</c:v>
                </c:pt>
                <c:pt idx="28">
                  <c:v>119.69199526146556</c:v>
                </c:pt>
                <c:pt idx="29">
                  <c:v>120.21661871721103</c:v>
                </c:pt>
                <c:pt idx="30">
                  <c:v>122.39295989169064</c:v>
                </c:pt>
                <c:pt idx="31">
                  <c:v>123.90590624471145</c:v>
                </c:pt>
                <c:pt idx="32">
                  <c:v>126.1634794381452</c:v>
                </c:pt>
                <c:pt idx="33">
                  <c:v>127.46996107632424</c:v>
                </c:pt>
                <c:pt idx="34">
                  <c:v>128.39059062447114</c:v>
                </c:pt>
                <c:pt idx="35">
                  <c:v>128.88475207310881</c:v>
                </c:pt>
                <c:pt idx="36">
                  <c:v>130.22169571839569</c:v>
                </c:pt>
                <c:pt idx="37">
                  <c:v>130.36385175156542</c:v>
                </c:pt>
                <c:pt idx="38">
                  <c:v>131.92079878151972</c:v>
                </c:pt>
                <c:pt idx="39">
                  <c:v>133.63344051446944</c:v>
                </c:pt>
                <c:pt idx="40">
                  <c:v>132.39126755796241</c:v>
                </c:pt>
                <c:pt idx="41">
                  <c:v>134.85869013369438</c:v>
                </c:pt>
                <c:pt idx="42">
                  <c:v>134.74361144017601</c:v>
                </c:pt>
                <c:pt idx="43">
                  <c:v>135.18361820951094</c:v>
                </c:pt>
                <c:pt idx="44">
                  <c:v>136.18547977661194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D5-499D-A841-197A59686C61}"/>
            </c:ext>
          </c:extLst>
        </c:ser>
        <c:ser>
          <c:idx val="1"/>
          <c:order val="2"/>
          <c:tx>
            <c:strRef>
              <c:f>Taul1!$A$14</c:f>
              <c:strCache>
                <c:ptCount val="1"/>
                <c:pt idx="0">
                  <c:v>Rakennuskustannukset</c:v>
                </c:pt>
              </c:strCache>
            </c:strRef>
          </c:tx>
          <c:spPr>
            <a:ln w="12700" cap="rnd">
              <a:solidFill>
                <a:schemeClr val="tx2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Taul1!$B$14:$AU$14</c:f>
              <c:numCache>
                <c:formatCode>General</c:formatCode>
                <c:ptCount val="46"/>
                <c:pt idx="0">
                  <c:v>100</c:v>
                </c:pt>
                <c:pt idx="1">
                  <c:v>100</c:v>
                </c:pt>
                <c:pt idx="2">
                  <c:v>100.28950542822682</c:v>
                </c:pt>
                <c:pt idx="3">
                  <c:v>100.26537997587455</c:v>
                </c:pt>
                <c:pt idx="4">
                  <c:v>100.19300361881787</c:v>
                </c:pt>
                <c:pt idx="5">
                  <c:v>100.53075995174912</c:v>
                </c:pt>
                <c:pt idx="6">
                  <c:v>100.6755126658625</c:v>
                </c:pt>
                <c:pt idx="7">
                  <c:v>101.18214716525935</c:v>
                </c:pt>
                <c:pt idx="8">
                  <c:v>100.57901085645358</c:v>
                </c:pt>
                <c:pt idx="9">
                  <c:v>100.69963811821472</c:v>
                </c:pt>
                <c:pt idx="10">
                  <c:v>100.91676718938479</c:v>
                </c:pt>
                <c:pt idx="11">
                  <c:v>101.61640530759952</c:v>
                </c:pt>
                <c:pt idx="12">
                  <c:v>102.14716525934861</c:v>
                </c:pt>
                <c:pt idx="13">
                  <c:v>102.87092882991556</c:v>
                </c:pt>
                <c:pt idx="14">
                  <c:v>103.69119420989146</c:v>
                </c:pt>
                <c:pt idx="15">
                  <c:v>104.1254523522316</c:v>
                </c:pt>
                <c:pt idx="16">
                  <c:v>104.05307599517492</c:v>
                </c:pt>
                <c:pt idx="17">
                  <c:v>104.07720144752714</c:v>
                </c:pt>
                <c:pt idx="18">
                  <c:v>104.43908323281062</c:v>
                </c:pt>
                <c:pt idx="19">
                  <c:v>104.48733413751509</c:v>
                </c:pt>
                <c:pt idx="20">
                  <c:v>104.48733413751509</c:v>
                </c:pt>
                <c:pt idx="21">
                  <c:v>103.8841978287093</c:v>
                </c:pt>
                <c:pt idx="22">
                  <c:v>103.5223160434258</c:v>
                </c:pt>
                <c:pt idx="23">
                  <c:v>104.10132689987938</c:v>
                </c:pt>
                <c:pt idx="24">
                  <c:v>105.50060313630883</c:v>
                </c:pt>
                <c:pt idx="25">
                  <c:v>107.16525934861278</c:v>
                </c:pt>
                <c:pt idx="26">
                  <c:v>111.74909529553678</c:v>
                </c:pt>
                <c:pt idx="27">
                  <c:v>114.23401688781667</c:v>
                </c:pt>
                <c:pt idx="28">
                  <c:v>114.98190591073585</c:v>
                </c:pt>
                <c:pt idx="29">
                  <c:v>118.69722557297951</c:v>
                </c:pt>
                <c:pt idx="30">
                  <c:v>120.2895054282268</c:v>
                </c:pt>
                <c:pt idx="31">
                  <c:v>120.60313630880579</c:v>
                </c:pt>
                <c:pt idx="32">
                  <c:v>122.00241254523523</c:v>
                </c:pt>
                <c:pt idx="33">
                  <c:v>122.14716525934861</c:v>
                </c:pt>
                <c:pt idx="34">
                  <c:v>122.77442702050662</c:v>
                </c:pt>
                <c:pt idx="35">
                  <c:v>122.14716525934861</c:v>
                </c:pt>
                <c:pt idx="36">
                  <c:v>121.93003618817855</c:v>
                </c:pt>
                <c:pt idx="37">
                  <c:v>122.5090470446321</c:v>
                </c:pt>
                <c:pt idx="38">
                  <c:v>122.34016887816648</c:v>
                </c:pt>
                <c:pt idx="39">
                  <c:v>122.24366706875756</c:v>
                </c:pt>
                <c:pt idx="40">
                  <c:v>122.53317249698435</c:v>
                </c:pt>
                <c:pt idx="41">
                  <c:v>122.84680337756335</c:v>
                </c:pt>
                <c:pt idx="42">
                  <c:v>123.61881785283472</c:v>
                </c:pt>
                <c:pt idx="43">
                  <c:v>124.36670687575393</c:v>
                </c:pt>
                <c:pt idx="44">
                  <c:v>124.51145958986729</c:v>
                </c:pt>
                <c:pt idx="45">
                  <c:v>125.62123039806998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D5-499D-A841-197A59686C61}"/>
            </c:ext>
          </c:extLst>
        </c:ser>
        <c:ser>
          <c:idx val="3"/>
          <c:order val="3"/>
          <c:tx>
            <c:strRef>
              <c:f>Taul1!$A$15</c:f>
              <c:strCache>
                <c:ptCount val="1"/>
                <c:pt idx="0">
                  <c:v>Nimellinen BKT</c:v>
                </c:pt>
              </c:strCache>
            </c:strRef>
          </c:tx>
          <c:spPr>
            <a:ln w="127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Taul1!$B$15:$AU$15</c:f>
              <c:numCache>
                <c:formatCode>General</c:formatCode>
                <c:ptCount val="46"/>
                <c:pt idx="0">
                  <c:v>100</c:v>
                </c:pt>
                <c:pt idx="1">
                  <c:v>101.68941748884986</c:v>
                </c:pt>
                <c:pt idx="2">
                  <c:v>101.81298631089142</c:v>
                </c:pt>
                <c:pt idx="3">
                  <c:v>102.32849999034616</c:v>
                </c:pt>
                <c:pt idx="4">
                  <c:v>103.32284285521209</c:v>
                </c:pt>
                <c:pt idx="5">
                  <c:v>103.38462726623288</c:v>
                </c:pt>
                <c:pt idx="6">
                  <c:v>104.75739964860115</c:v>
                </c:pt>
                <c:pt idx="7">
                  <c:v>105.03349873535035</c:v>
                </c:pt>
                <c:pt idx="8">
                  <c:v>106.74608537833296</c:v>
                </c:pt>
                <c:pt idx="9">
                  <c:v>108.02038885563687</c:v>
                </c:pt>
                <c:pt idx="10">
                  <c:v>108.7849709420192</c:v>
                </c:pt>
                <c:pt idx="11">
                  <c:v>110.30255053771745</c:v>
                </c:pt>
                <c:pt idx="12">
                  <c:v>111.12312474658737</c:v>
                </c:pt>
                <c:pt idx="13">
                  <c:v>111.38570849342575</c:v>
                </c:pt>
                <c:pt idx="14">
                  <c:v>112.14449829127486</c:v>
                </c:pt>
                <c:pt idx="15">
                  <c:v>113.10022589925279</c:v>
                </c:pt>
                <c:pt idx="16">
                  <c:v>114.00189214758751</c:v>
                </c:pt>
                <c:pt idx="17">
                  <c:v>115.05029637209661</c:v>
                </c:pt>
                <c:pt idx="18">
                  <c:v>115.49630258915298</c:v>
                </c:pt>
                <c:pt idx="19">
                  <c:v>115.97320101171972</c:v>
                </c:pt>
                <c:pt idx="20">
                  <c:v>117.11621261560441</c:v>
                </c:pt>
                <c:pt idx="21">
                  <c:v>109.7715907555075</c:v>
                </c:pt>
                <c:pt idx="22">
                  <c:v>114.29343733709187</c:v>
                </c:pt>
                <c:pt idx="23">
                  <c:v>115.22599579093698</c:v>
                </c:pt>
                <c:pt idx="24">
                  <c:v>115.69710192497055</c:v>
                </c:pt>
                <c:pt idx="25">
                  <c:v>119.07400613982584</c:v>
                </c:pt>
                <c:pt idx="26">
                  <c:v>121.42760604714921</c:v>
                </c:pt>
                <c:pt idx="27">
                  <c:v>124.10557411233178</c:v>
                </c:pt>
                <c:pt idx="28">
                  <c:v>125.57681539976444</c:v>
                </c:pt>
                <c:pt idx="29">
                  <c:v>127.82422335064582</c:v>
                </c:pt>
                <c:pt idx="30">
                  <c:v>129.70671712393565</c:v>
                </c:pt>
                <c:pt idx="31">
                  <c:v>130.73581372000075</c:v>
                </c:pt>
                <c:pt idx="32">
                  <c:v>131.49074199216108</c:v>
                </c:pt>
                <c:pt idx="33">
                  <c:v>132.80559148919738</c:v>
                </c:pt>
                <c:pt idx="34">
                  <c:v>131.6027262371363</c:v>
                </c:pt>
                <c:pt idx="35">
                  <c:v>131.20885061687872</c:v>
                </c:pt>
                <c:pt idx="36">
                  <c:v>132.02170177437105</c:v>
                </c:pt>
                <c:pt idx="37">
                  <c:v>132.73029173826578</c:v>
                </c:pt>
                <c:pt idx="38">
                  <c:v>133.92736470179366</c:v>
                </c:pt>
                <c:pt idx="39">
                  <c:v>134.49693974089161</c:v>
                </c:pt>
                <c:pt idx="40">
                  <c:v>134.76531577626318</c:v>
                </c:pt>
                <c:pt idx="41">
                  <c:v>135.16112215936516</c:v>
                </c:pt>
                <c:pt idx="42">
                  <c:v>136.27131079489502</c:v>
                </c:pt>
                <c:pt idx="43">
                  <c:v>137.63829088873015</c:v>
                </c:pt>
                <c:pt idx="44">
                  <c:v>139.68876102948272</c:v>
                </c:pt>
                <c:pt idx="45">
                  <c:v>141.40134767246536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D5-499D-A841-197A59686C61}"/>
            </c:ext>
          </c:extLst>
        </c:ser>
        <c:ser>
          <c:idx val="2"/>
          <c:order val="4"/>
          <c:tx>
            <c:strRef>
              <c:f>Taul1!$A$16</c:f>
              <c:strCache>
                <c:ptCount val="1"/>
                <c:pt idx="0">
                  <c:v>Uusien asuntojen hinnat</c:v>
                </c:pt>
              </c:strCache>
            </c:strRef>
          </c:tx>
          <c:spPr>
            <a:ln w="127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Taul1!$B$16:$AU$16</c:f>
              <c:numCache>
                <c:formatCode>0.0</c:formatCode>
                <c:ptCount val="46"/>
                <c:pt idx="0">
                  <c:v>98.7</c:v>
                </c:pt>
                <c:pt idx="1">
                  <c:v>100.5</c:v>
                </c:pt>
                <c:pt idx="2">
                  <c:v>100.1</c:v>
                </c:pt>
                <c:pt idx="3">
                  <c:v>100.7</c:v>
                </c:pt>
                <c:pt idx="4">
                  <c:v>102.1</c:v>
                </c:pt>
                <c:pt idx="5">
                  <c:v>101.9</c:v>
                </c:pt>
                <c:pt idx="6">
                  <c:v>103.2</c:v>
                </c:pt>
                <c:pt idx="7">
                  <c:v>102.5</c:v>
                </c:pt>
                <c:pt idx="8">
                  <c:v>105.6</c:v>
                </c:pt>
                <c:pt idx="9">
                  <c:v>106.8</c:v>
                </c:pt>
                <c:pt idx="10">
                  <c:v>106.4</c:v>
                </c:pt>
                <c:pt idx="11">
                  <c:v>106.4</c:v>
                </c:pt>
                <c:pt idx="12">
                  <c:v>107.6</c:v>
                </c:pt>
                <c:pt idx="13">
                  <c:v>108.3</c:v>
                </c:pt>
                <c:pt idx="14">
                  <c:v>109.8</c:v>
                </c:pt>
                <c:pt idx="15">
                  <c:v>108.4</c:v>
                </c:pt>
                <c:pt idx="16">
                  <c:v>108.2</c:v>
                </c:pt>
                <c:pt idx="17">
                  <c:v>109.9</c:v>
                </c:pt>
                <c:pt idx="18">
                  <c:v>111.5</c:v>
                </c:pt>
                <c:pt idx="19">
                  <c:v>112.7</c:v>
                </c:pt>
                <c:pt idx="20">
                  <c:v>113.3</c:v>
                </c:pt>
                <c:pt idx="21">
                  <c:v>114</c:v>
                </c:pt>
                <c:pt idx="22">
                  <c:v>113.6</c:v>
                </c:pt>
                <c:pt idx="23">
                  <c:v>117.4</c:v>
                </c:pt>
                <c:pt idx="24">
                  <c:v>119.2</c:v>
                </c:pt>
                <c:pt idx="25">
                  <c:v>121.7</c:v>
                </c:pt>
                <c:pt idx="26">
                  <c:v>121.2</c:v>
                </c:pt>
                <c:pt idx="27">
                  <c:v>122.1</c:v>
                </c:pt>
                <c:pt idx="28">
                  <c:v>126.1</c:v>
                </c:pt>
                <c:pt idx="29">
                  <c:v>126.1</c:v>
                </c:pt>
                <c:pt idx="30">
                  <c:v>128.5</c:v>
                </c:pt>
                <c:pt idx="31">
                  <c:v>124.2</c:v>
                </c:pt>
                <c:pt idx="32">
                  <c:v>123.4</c:v>
                </c:pt>
                <c:pt idx="33">
                  <c:v>130.1</c:v>
                </c:pt>
                <c:pt idx="34">
                  <c:v>123.8</c:v>
                </c:pt>
                <c:pt idx="35">
                  <c:v>122.3</c:v>
                </c:pt>
                <c:pt idx="36">
                  <c:v>123.7</c:v>
                </c:pt>
                <c:pt idx="37">
                  <c:v>122.2</c:v>
                </c:pt>
                <c:pt idx="38">
                  <c:v>120.9</c:v>
                </c:pt>
                <c:pt idx="39">
                  <c:v>121.1</c:v>
                </c:pt>
                <c:pt idx="40">
                  <c:v>125.7</c:v>
                </c:pt>
                <c:pt idx="41">
                  <c:v>120</c:v>
                </c:pt>
                <c:pt idx="42">
                  <c:v>118.4</c:v>
                </c:pt>
                <c:pt idx="43">
                  <c:v>124.9</c:v>
                </c:pt>
                <c:pt idx="44">
                  <c:v>122</c:v>
                </c:pt>
                <c:pt idx="45">
                  <c:v>121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D5-499D-A841-197A59686C61}"/>
            </c:ext>
          </c:extLst>
        </c:ser>
        <c:ser>
          <c:idx val="5"/>
          <c:order val="5"/>
          <c:tx>
            <c:strRef>
              <c:f>Taul1!$A$17</c:f>
              <c:strCache>
                <c:ptCount val="1"/>
                <c:pt idx="0">
                  <c:v>Vuokrat</c:v>
                </c:pt>
              </c:strCache>
            </c:strRef>
          </c:tx>
          <c:spPr>
            <a:ln w="12700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Taul1!$B$17:$AU$17</c:f>
              <c:numCache>
                <c:formatCode>0.0</c:formatCode>
                <c:ptCount val="46"/>
                <c:pt idx="0">
                  <c:v>99.6</c:v>
                </c:pt>
                <c:pt idx="1">
                  <c:v>99.9</c:v>
                </c:pt>
                <c:pt idx="2">
                  <c:v>100.2</c:v>
                </c:pt>
                <c:pt idx="3">
                  <c:v>100.3</c:v>
                </c:pt>
                <c:pt idx="4">
                  <c:v>101.1</c:v>
                </c:pt>
                <c:pt idx="5">
                  <c:v>101.4</c:v>
                </c:pt>
                <c:pt idx="6">
                  <c:v>101.7</c:v>
                </c:pt>
                <c:pt idx="7">
                  <c:v>101.9</c:v>
                </c:pt>
                <c:pt idx="8">
                  <c:v>102.6</c:v>
                </c:pt>
                <c:pt idx="9">
                  <c:v>102.8</c:v>
                </c:pt>
                <c:pt idx="10">
                  <c:v>103.1</c:v>
                </c:pt>
                <c:pt idx="11">
                  <c:v>103.4</c:v>
                </c:pt>
                <c:pt idx="12">
                  <c:v>103.9</c:v>
                </c:pt>
                <c:pt idx="13">
                  <c:v>104</c:v>
                </c:pt>
                <c:pt idx="14">
                  <c:v>104.2</c:v>
                </c:pt>
                <c:pt idx="15">
                  <c:v>104.5</c:v>
                </c:pt>
                <c:pt idx="16">
                  <c:v>104.9</c:v>
                </c:pt>
                <c:pt idx="17">
                  <c:v>105.3</c:v>
                </c:pt>
                <c:pt idx="18">
                  <c:v>105.6</c:v>
                </c:pt>
                <c:pt idx="19">
                  <c:v>105.9</c:v>
                </c:pt>
                <c:pt idx="20">
                  <c:v>106.2</c:v>
                </c:pt>
                <c:pt idx="21">
                  <c:v>106.6</c:v>
                </c:pt>
                <c:pt idx="22">
                  <c:v>106.8</c:v>
                </c:pt>
                <c:pt idx="23">
                  <c:v>106.9</c:v>
                </c:pt>
                <c:pt idx="24">
                  <c:v>107.1</c:v>
                </c:pt>
                <c:pt idx="25">
                  <c:v>107.5</c:v>
                </c:pt>
                <c:pt idx="26">
                  <c:v>107.8</c:v>
                </c:pt>
                <c:pt idx="27">
                  <c:v>107.8</c:v>
                </c:pt>
                <c:pt idx="28">
                  <c:v>107.8</c:v>
                </c:pt>
                <c:pt idx="29">
                  <c:v>108.4</c:v>
                </c:pt>
                <c:pt idx="30">
                  <c:v>108.8</c:v>
                </c:pt>
                <c:pt idx="31">
                  <c:v>109.2</c:v>
                </c:pt>
                <c:pt idx="32">
                  <c:v>109.6</c:v>
                </c:pt>
                <c:pt idx="33">
                  <c:v>110.4</c:v>
                </c:pt>
                <c:pt idx="34">
                  <c:v>111</c:v>
                </c:pt>
                <c:pt idx="35">
                  <c:v>111.4</c:v>
                </c:pt>
                <c:pt idx="36">
                  <c:v>112.3</c:v>
                </c:pt>
                <c:pt idx="37">
                  <c:v>113.1</c:v>
                </c:pt>
                <c:pt idx="38">
                  <c:v>113.7</c:v>
                </c:pt>
                <c:pt idx="39">
                  <c:v>114</c:v>
                </c:pt>
                <c:pt idx="40">
                  <c:v>114.4</c:v>
                </c:pt>
                <c:pt idx="41">
                  <c:v>114.7</c:v>
                </c:pt>
                <c:pt idx="42">
                  <c:v>115</c:v>
                </c:pt>
                <c:pt idx="43">
                  <c:v>114.4</c:v>
                </c:pt>
                <c:pt idx="44">
                  <c:v>114.6</c:v>
                </c:pt>
                <c:pt idx="45" formatCode="General">
                  <c:v>114.71459999999998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D5-499D-A841-197A59686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6804832"/>
        <c:axId val="876803032"/>
      </c:lineChart>
      <c:lineChart>
        <c:grouping val="standard"/>
        <c:varyColors val="0"/>
        <c:ser>
          <c:idx val="6"/>
          <c:order val="6"/>
          <c:tx>
            <c:strRef>
              <c:f>Taul1!$A$18</c:f>
              <c:strCache>
                <c:ptCount val="1"/>
                <c:pt idx="0">
                  <c:v>Korot</c:v>
                </c:pt>
              </c:strCache>
            </c:strRef>
          </c:tx>
          <c:spPr>
            <a:ln w="12700" cap="rnd">
              <a:solidFill>
                <a:schemeClr val="accent4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Taul1!$B$11:$AU$11</c:f>
              <c:numCache>
                <c:formatCode>m/d/yyyy</c:formatCode>
                <c:ptCount val="46"/>
                <c:pt idx="0">
                  <c:v>42005</c:v>
                </c:pt>
                <c:pt idx="1">
                  <c:v>42095</c:v>
                </c:pt>
                <c:pt idx="2">
                  <c:v>42186</c:v>
                </c:pt>
                <c:pt idx="3">
                  <c:v>42278</c:v>
                </c:pt>
                <c:pt idx="4">
                  <c:v>42370</c:v>
                </c:pt>
                <c:pt idx="5">
                  <c:v>42461</c:v>
                </c:pt>
                <c:pt idx="6">
                  <c:v>42552</c:v>
                </c:pt>
                <c:pt idx="7">
                  <c:v>42644</c:v>
                </c:pt>
                <c:pt idx="8">
                  <c:v>42736</c:v>
                </c:pt>
                <c:pt idx="9">
                  <c:v>42826</c:v>
                </c:pt>
                <c:pt idx="10">
                  <c:v>42917</c:v>
                </c:pt>
                <c:pt idx="11">
                  <c:v>43009</c:v>
                </c:pt>
                <c:pt idx="12">
                  <c:v>43101</c:v>
                </c:pt>
                <c:pt idx="13">
                  <c:v>43191</c:v>
                </c:pt>
                <c:pt idx="14">
                  <c:v>43282</c:v>
                </c:pt>
                <c:pt idx="15">
                  <c:v>43374</c:v>
                </c:pt>
                <c:pt idx="16">
                  <c:v>43466</c:v>
                </c:pt>
                <c:pt idx="17">
                  <c:v>43556</c:v>
                </c:pt>
                <c:pt idx="18">
                  <c:v>43647</c:v>
                </c:pt>
                <c:pt idx="19">
                  <c:v>43739</c:v>
                </c:pt>
                <c:pt idx="20">
                  <c:v>43831</c:v>
                </c:pt>
                <c:pt idx="21">
                  <c:v>43922</c:v>
                </c:pt>
                <c:pt idx="22">
                  <c:v>44013</c:v>
                </c:pt>
                <c:pt idx="23">
                  <c:v>44105</c:v>
                </c:pt>
                <c:pt idx="24">
                  <c:v>44197</c:v>
                </c:pt>
                <c:pt idx="25">
                  <c:v>44287</c:v>
                </c:pt>
                <c:pt idx="26">
                  <c:v>44378</c:v>
                </c:pt>
                <c:pt idx="27">
                  <c:v>44470</c:v>
                </c:pt>
                <c:pt idx="28">
                  <c:v>44562</c:v>
                </c:pt>
                <c:pt idx="29">
                  <c:v>44652</c:v>
                </c:pt>
                <c:pt idx="30">
                  <c:v>44743</c:v>
                </c:pt>
                <c:pt idx="31">
                  <c:v>44835</c:v>
                </c:pt>
                <c:pt idx="32">
                  <c:v>44927</c:v>
                </c:pt>
                <c:pt idx="33">
                  <c:v>45017</c:v>
                </c:pt>
                <c:pt idx="34">
                  <c:v>45108</c:v>
                </c:pt>
                <c:pt idx="35">
                  <c:v>45200</c:v>
                </c:pt>
                <c:pt idx="36">
                  <c:v>45292</c:v>
                </c:pt>
                <c:pt idx="37">
                  <c:v>45383</c:v>
                </c:pt>
                <c:pt idx="38">
                  <c:v>45474</c:v>
                </c:pt>
                <c:pt idx="39">
                  <c:v>45566</c:v>
                </c:pt>
                <c:pt idx="40">
                  <c:v>45658</c:v>
                </c:pt>
                <c:pt idx="41">
                  <c:v>45748</c:v>
                </c:pt>
                <c:pt idx="42">
                  <c:v>45839</c:v>
                </c:pt>
                <c:pt idx="43">
                  <c:v>45931</c:v>
                </c:pt>
                <c:pt idx="44">
                  <c:v>46023</c:v>
                </c:pt>
                <c:pt idx="45">
                  <c:v>46113</c:v>
                </c:pt>
              </c:numCache>
            </c:numRef>
          </c:cat>
          <c:val>
            <c:numRef>
              <c:f>Taul1!$B$18:$AU$18</c:f>
              <c:numCache>
                <c:formatCode>General</c:formatCode>
                <c:ptCount val="46"/>
                <c:pt idx="0">
                  <c:v>0.25452381000000002</c:v>
                </c:pt>
                <c:pt idx="1">
                  <c:v>0.17019999999999999</c:v>
                </c:pt>
                <c:pt idx="2">
                  <c:v>0.16080303000000001</c:v>
                </c:pt>
                <c:pt idx="3">
                  <c:v>8.8287879E-2</c:v>
                </c:pt>
                <c:pt idx="4">
                  <c:v>7.6507939999999998E-3</c:v>
                </c:pt>
                <c:pt idx="5">
                  <c:v>-1.6892308000000002E-2</c:v>
                </c:pt>
                <c:pt idx="6">
                  <c:v>-5.3696969999999997E-2</c:v>
                </c:pt>
                <c:pt idx="7">
                  <c:v>-7.4349206000000001E-2</c:v>
                </c:pt>
                <c:pt idx="8">
                  <c:v>-0.103353846</c:v>
                </c:pt>
                <c:pt idx="9">
                  <c:v>-0.132596774</c:v>
                </c:pt>
                <c:pt idx="10">
                  <c:v>-0.15947692299999999</c:v>
                </c:pt>
                <c:pt idx="11">
                  <c:v>-0.185984127</c:v>
                </c:pt>
                <c:pt idx="12">
                  <c:v>-0.190269841</c:v>
                </c:pt>
                <c:pt idx="13">
                  <c:v>-0.18636507899999999</c:v>
                </c:pt>
                <c:pt idx="14">
                  <c:v>-0.17180000000000001</c:v>
                </c:pt>
                <c:pt idx="15">
                  <c:v>-0.14415625000000001</c:v>
                </c:pt>
                <c:pt idx="16">
                  <c:v>-0.111064516</c:v>
                </c:pt>
                <c:pt idx="17">
                  <c:v>-0.14508064500000001</c:v>
                </c:pt>
                <c:pt idx="18">
                  <c:v>-0.32539393900000002</c:v>
                </c:pt>
                <c:pt idx="19">
                  <c:v>-0.28016129000000001</c:v>
                </c:pt>
                <c:pt idx="20">
                  <c:v>-0.26845312500000001</c:v>
                </c:pt>
                <c:pt idx="21">
                  <c:v>-0.113467742</c:v>
                </c:pt>
                <c:pt idx="22">
                  <c:v>-0.34957575800000001</c:v>
                </c:pt>
                <c:pt idx="23">
                  <c:v>-0.48109230800000002</c:v>
                </c:pt>
                <c:pt idx="24">
                  <c:v>-0.496953125</c:v>
                </c:pt>
                <c:pt idx="25">
                  <c:v>-0.48266666699999999</c:v>
                </c:pt>
                <c:pt idx="26">
                  <c:v>-0.493646154</c:v>
                </c:pt>
                <c:pt idx="27">
                  <c:v>-0.48895454500000002</c:v>
                </c:pt>
                <c:pt idx="28">
                  <c:v>-0.34648437500000001</c:v>
                </c:pt>
                <c:pt idx="29">
                  <c:v>0.40161904799999998</c:v>
                </c:pt>
                <c:pt idx="30">
                  <c:v>1.495242424</c:v>
                </c:pt>
                <c:pt idx="31">
                  <c:v>2.825328125</c:v>
                </c:pt>
                <c:pt idx="32">
                  <c:v>3.5070615379999999</c:v>
                </c:pt>
                <c:pt idx="33">
                  <c:v>3.883016129</c:v>
                </c:pt>
                <c:pt idx="34">
                  <c:v>4.122169231</c:v>
                </c:pt>
                <c:pt idx="35">
                  <c:v>3.9668095239999999</c:v>
                </c:pt>
                <c:pt idx="36">
                  <c:v>3.6618923080000001</c:v>
                </c:pt>
                <c:pt idx="37">
                  <c:v>3.677</c:v>
                </c:pt>
                <c:pt idx="38">
                  <c:v>3.2090000000000001</c:v>
                </c:pt>
                <c:pt idx="39">
                  <c:v>2.5</c:v>
                </c:pt>
                <c:pt idx="40">
                  <c:v>2.407</c:v>
                </c:pt>
                <c:pt idx="41">
                  <c:v>2.1</c:v>
                </c:pt>
                <c:pt idx="42">
                  <c:v>2.1</c:v>
                </c:pt>
                <c:pt idx="43">
                  <c:v>2.2400000000000002</c:v>
                </c:pt>
                <c:pt idx="44">
                  <c:v>2.5089999999999999</c:v>
                </c:pt>
                <c:pt idx="45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2D5-499D-A841-197A59686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74806272"/>
        <c:axId val="874809152"/>
      </c:lineChart>
      <c:dateAx>
        <c:axId val="876804832"/>
        <c:scaling>
          <c:orientation val="minMax"/>
        </c:scaling>
        <c:delete val="0"/>
        <c:axPos val="b"/>
        <c:numFmt formatCode="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6803032"/>
        <c:crosses val="autoZero"/>
        <c:auto val="1"/>
        <c:lblOffset val="100"/>
        <c:baseTimeUnit val="months"/>
        <c:majorUnit val="12"/>
        <c:majorTimeUnit val="months"/>
      </c:dateAx>
      <c:valAx>
        <c:axId val="876803032"/>
        <c:scaling>
          <c:orientation val="minMax"/>
          <c:max val="17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6804832"/>
        <c:crosses val="autoZero"/>
        <c:crossBetween val="between"/>
      </c:valAx>
      <c:valAx>
        <c:axId val="874809152"/>
        <c:scaling>
          <c:orientation val="minMax"/>
          <c:max val="7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874806272"/>
        <c:crosses val="max"/>
        <c:crossBetween val="between"/>
      </c:valAx>
      <c:dateAx>
        <c:axId val="87480627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874809152"/>
        <c:crosses val="autoZero"/>
        <c:auto val="1"/>
        <c:lblOffset val="100"/>
        <c:baseTimeUnit val="months"/>
      </c:dateAx>
      <c:spPr>
        <a:noFill/>
        <a:ln w="12700">
          <a:noFill/>
        </a:ln>
        <a:effectLst/>
      </c:spPr>
    </c:plotArea>
    <c:legend>
      <c:legendPos val="b"/>
      <c:layout>
        <c:manualLayout>
          <c:xMode val="edge"/>
          <c:yMode val="edge"/>
          <c:x val="3.2532699259175167E-3"/>
          <c:y val="0.87316093783881799"/>
          <c:w val="0.99674673007408243"/>
          <c:h val="0.1268390621611821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FD3A4_39D4BEF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6DD82E4-EAA2-4D94-A7BC-7C2297901853}" authorId="{5824A1F9-5F18-5D76-ABC8-896850FC0B2D}" created="2026-09-30T07:10:33.84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70243828" sldId="2147472292"/>
      <ac:graphicFrameMk id="56" creationId="{8DABD544-DB14-7EE5-42C9-A0B75A2F89F2}"/>
    </ac:deMkLst>
    <p188:txBody>
      <a:bodyPr/>
      <a:lstStyle/>
      <a:p>
        <a:r>
          <a:rPr lang="fi-FI"/>
          <a:t>Tähän olisi hyvä tarkentaa ”Asuntojen uudisrakentamisen” tai ”Asuntorakentamisen”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30T09:09:09.317" authorId="{462C984E-9876-3FF5-1D6F-4FCEAA3272D9}"/>
          </p223:rxn>
        </p223:reactions>
      </p:ext>
    </p188:extLst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C51E0-E95F-4710-A898-84B81097BAA7}" type="doc">
      <dgm:prSet loTypeId="urn:microsoft.com/office/officeart/2005/8/layout/default" loCatId="list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61808B1-184D-4F6F-8FD1-5EC433D741E1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fi-FI" b="0" i="0" baseline="0" dirty="0"/>
            <a:t>Laki rakennuksen energiatehokkuudesta (uusi)</a:t>
          </a:r>
          <a:endParaRPr lang="en-US" dirty="0"/>
        </a:p>
      </dgm:t>
    </dgm:pt>
    <dgm:pt modelId="{26899314-AF48-4E39-8EFC-341C6CB1675F}" type="parTrans" cxnId="{1234F7E9-1991-4DBB-B978-1CDEDABA1ABB}">
      <dgm:prSet/>
      <dgm:spPr/>
      <dgm:t>
        <a:bodyPr/>
        <a:lstStyle/>
        <a:p>
          <a:endParaRPr lang="en-US"/>
        </a:p>
      </dgm:t>
    </dgm:pt>
    <dgm:pt modelId="{BA5F7671-BC2F-4C65-9B0E-68B9002F84EC}" type="sibTrans" cxnId="{1234F7E9-1991-4DBB-B978-1CDEDABA1ABB}">
      <dgm:prSet/>
      <dgm:spPr/>
      <dgm:t>
        <a:bodyPr/>
        <a:lstStyle/>
        <a:p>
          <a:endParaRPr lang="en-US"/>
        </a:p>
      </dgm:t>
    </dgm:pt>
    <dgm:pt modelId="{DD858ECE-2B34-4FE7-8B7F-CE6776A7777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fi-FI" b="0" i="0" baseline="0" dirty="0"/>
            <a:t>Valtioneuvoston asetus rakennuksissa käytettävien energiamuotojen kertoimien lukuarvoista 788/2017 </a:t>
          </a:r>
          <a:endParaRPr lang="en-US" dirty="0"/>
        </a:p>
      </dgm:t>
    </dgm:pt>
    <dgm:pt modelId="{0E78F12C-338F-47AF-8254-DD9A1D4B800D}" type="parTrans" cxnId="{55E51440-B4D9-41F3-9D39-EF45C096AD61}">
      <dgm:prSet/>
      <dgm:spPr/>
      <dgm:t>
        <a:bodyPr/>
        <a:lstStyle/>
        <a:p>
          <a:endParaRPr lang="en-US"/>
        </a:p>
      </dgm:t>
    </dgm:pt>
    <dgm:pt modelId="{71AD32F4-5D5F-4E01-B24A-79773BC2C948}" type="sibTrans" cxnId="{55E51440-B4D9-41F3-9D39-EF45C096AD61}">
      <dgm:prSet/>
      <dgm:spPr/>
      <dgm:t>
        <a:bodyPr/>
        <a:lstStyle/>
        <a:p>
          <a:endParaRPr lang="en-US"/>
        </a:p>
      </dgm:t>
    </dgm:pt>
    <dgm:pt modelId="{848AC1BC-3278-433C-807C-C06964CFD7E4}">
      <dgm:prSet/>
      <dgm:spPr/>
      <dgm:t>
        <a:bodyPr/>
        <a:lstStyle/>
        <a:p>
          <a:r>
            <a:rPr lang="fi-FI" b="0" i="0" baseline="0" dirty="0"/>
            <a:t>Ympäristöministeriön asetus rakennuksen energiatehokkuuden parantamisesta korjaus- ja muutostöissä 4/13+ muutos 2/17 </a:t>
          </a:r>
          <a:endParaRPr lang="en-US" dirty="0"/>
        </a:p>
      </dgm:t>
    </dgm:pt>
    <dgm:pt modelId="{8CF08016-D867-44CB-B776-F95A27372E17}" type="parTrans" cxnId="{966E3730-59AD-4729-87EF-50E73D1311E0}">
      <dgm:prSet/>
      <dgm:spPr/>
      <dgm:t>
        <a:bodyPr/>
        <a:lstStyle/>
        <a:p>
          <a:endParaRPr lang="en-US"/>
        </a:p>
      </dgm:t>
    </dgm:pt>
    <dgm:pt modelId="{1E61F425-A92E-4D66-A45A-5BC9412D803F}" type="sibTrans" cxnId="{966E3730-59AD-4729-87EF-50E73D1311E0}">
      <dgm:prSet/>
      <dgm:spPr/>
      <dgm:t>
        <a:bodyPr/>
        <a:lstStyle/>
        <a:p>
          <a:endParaRPr lang="en-US"/>
        </a:p>
      </dgm:t>
    </dgm:pt>
    <dgm:pt modelId="{8686D239-023F-462C-A3A4-76FE6B66D0D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Ympäristöministeriön asetus uuden rakennuksen energiatehokkuudesta 1010/2017 </a:t>
          </a:r>
          <a:endParaRPr lang="en-US" dirty="0"/>
        </a:p>
      </dgm:t>
    </dgm:pt>
    <dgm:pt modelId="{0A575ED0-BB05-47F5-96D3-B73747119F4D}" type="parTrans" cxnId="{9CA7DE57-F1B5-41DC-8186-FFBCE7C3908D}">
      <dgm:prSet/>
      <dgm:spPr/>
      <dgm:t>
        <a:bodyPr/>
        <a:lstStyle/>
        <a:p>
          <a:endParaRPr lang="en-US"/>
        </a:p>
      </dgm:t>
    </dgm:pt>
    <dgm:pt modelId="{EF2BD70E-4AE6-4F85-8A3B-F41BF9ACF32C}" type="sibTrans" cxnId="{9CA7DE57-F1B5-41DC-8186-FFBCE7C3908D}">
      <dgm:prSet/>
      <dgm:spPr/>
      <dgm:t>
        <a:bodyPr/>
        <a:lstStyle/>
        <a:p>
          <a:endParaRPr lang="en-US"/>
        </a:p>
      </dgm:t>
    </dgm:pt>
    <dgm:pt modelId="{E449BA64-19BC-4227-B49C-6C1B23BF713E}">
      <dgm:prSet/>
      <dgm:spPr>
        <a:solidFill>
          <a:schemeClr val="accent1">
            <a:lumMod val="60000"/>
            <a:lumOff val="40000"/>
          </a:schemeClr>
        </a:solidFill>
        <a:ln w="38100">
          <a:noFill/>
        </a:ln>
      </dgm:spPr>
      <dgm:t>
        <a:bodyPr/>
        <a:lstStyle/>
        <a:p>
          <a:r>
            <a:rPr lang="fi-FI" b="0" i="0" baseline="0" dirty="0"/>
            <a:t>Kansallinen rakennusten perusparannussuunnitelma </a:t>
          </a:r>
          <a:endParaRPr lang="en-US" dirty="0"/>
        </a:p>
      </dgm:t>
    </dgm:pt>
    <dgm:pt modelId="{4D854C29-B868-42F9-AA7A-4D750F5E0971}" type="parTrans" cxnId="{4C506302-4DD9-4CA7-B8F0-4869BC5BB30C}">
      <dgm:prSet/>
      <dgm:spPr/>
      <dgm:t>
        <a:bodyPr/>
        <a:lstStyle/>
        <a:p>
          <a:endParaRPr lang="en-US"/>
        </a:p>
      </dgm:t>
    </dgm:pt>
    <dgm:pt modelId="{A5127C62-A12E-49A2-BED9-AD7A8BE16397}" type="sibTrans" cxnId="{4C506302-4DD9-4CA7-B8F0-4869BC5BB30C}">
      <dgm:prSet/>
      <dgm:spPr/>
      <dgm:t>
        <a:bodyPr/>
        <a:lstStyle/>
        <a:p>
          <a:endParaRPr lang="en-US"/>
        </a:p>
      </dgm:t>
    </dgm:pt>
    <dgm:pt modelId="{A72C91B5-C5E9-4168-A5A9-69A0C9C51EE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Ympäristöministeriön asetus rakennuksen energiatodistuksesta 1048/2017 </a:t>
          </a:r>
          <a:endParaRPr lang="en-US" dirty="0"/>
        </a:p>
      </dgm:t>
    </dgm:pt>
    <dgm:pt modelId="{4D7D8330-4B4C-43A0-BAA0-D03E45C3231A}" type="parTrans" cxnId="{B01A5F8F-84E7-43DF-A6AD-6A4A71B017C8}">
      <dgm:prSet/>
      <dgm:spPr/>
      <dgm:t>
        <a:bodyPr/>
        <a:lstStyle/>
        <a:p>
          <a:endParaRPr lang="en-US"/>
        </a:p>
      </dgm:t>
    </dgm:pt>
    <dgm:pt modelId="{C88ECE02-3DB1-45EC-B142-EB9766497B04}" type="sibTrans" cxnId="{B01A5F8F-84E7-43DF-A6AD-6A4A71B017C8}">
      <dgm:prSet/>
      <dgm:spPr/>
      <dgm:t>
        <a:bodyPr/>
        <a:lstStyle/>
        <a:p>
          <a:endParaRPr lang="en-US"/>
        </a:p>
      </dgm:t>
    </dgm:pt>
    <dgm:pt modelId="{980AFE00-EB39-49F8-B10F-336EF209DF3E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i-FI" b="0" i="0" baseline="0" dirty="0"/>
            <a:t>Ympäristöministeriön asetus eräiden rakennuksen teknisten järjestelmien energiatehokkuuden vaatimuksista 718/2020</a:t>
          </a:r>
          <a:endParaRPr lang="en-US" dirty="0"/>
        </a:p>
      </dgm:t>
    </dgm:pt>
    <dgm:pt modelId="{2A5FC25E-D770-4186-80A8-3E7C58589ACA}" type="parTrans" cxnId="{34280FAB-9F8E-4E3D-B3DE-36163267749A}">
      <dgm:prSet/>
      <dgm:spPr/>
      <dgm:t>
        <a:bodyPr/>
        <a:lstStyle/>
        <a:p>
          <a:endParaRPr lang="en-US"/>
        </a:p>
      </dgm:t>
    </dgm:pt>
    <dgm:pt modelId="{345F2C73-B6ED-4136-9B67-0F0741747CD1}" type="sibTrans" cxnId="{34280FAB-9F8E-4E3D-B3DE-36163267749A}">
      <dgm:prSet/>
      <dgm:spPr/>
      <dgm:t>
        <a:bodyPr/>
        <a:lstStyle/>
        <a:p>
          <a:endParaRPr lang="en-US"/>
        </a:p>
      </dgm:t>
    </dgm:pt>
    <dgm:pt modelId="{A342F3DD-4000-49EC-B5B9-1594329DBF98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Rakentamislaki, ”tuunaussarja” (mm. hiilijalanjälki, hiilikädenjälki, GWP) </a:t>
          </a:r>
          <a:endParaRPr lang="en-US" dirty="0"/>
        </a:p>
      </dgm:t>
    </dgm:pt>
    <dgm:pt modelId="{4A0C5A11-6D7A-414B-98D6-F5936385BFF7}" type="parTrans" cxnId="{329C65EB-775D-4C8F-A742-FF26B55D174A}">
      <dgm:prSet/>
      <dgm:spPr/>
      <dgm:t>
        <a:bodyPr/>
        <a:lstStyle/>
        <a:p>
          <a:endParaRPr lang="en-US"/>
        </a:p>
      </dgm:t>
    </dgm:pt>
    <dgm:pt modelId="{20DFBDC7-EE6B-457B-98E2-6C78FDD73CD5}" type="sibTrans" cxnId="{329C65EB-775D-4C8F-A742-FF26B55D174A}">
      <dgm:prSet/>
      <dgm:spPr/>
      <dgm:t>
        <a:bodyPr/>
        <a:lstStyle/>
        <a:p>
          <a:endParaRPr lang="en-US"/>
        </a:p>
      </dgm:t>
    </dgm:pt>
    <dgm:pt modelId="{6A84FEF3-9FC4-4C4E-9AE1-7F0846F3C76B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Laki rakennusten varustamisesta sähköajoneuvojen latauspisteillä ja latauspistevalmiuksilla sekä automaatio- ja ohjausjärjestelmillä 733/2020 </a:t>
          </a:r>
          <a:endParaRPr lang="en-US" dirty="0"/>
        </a:p>
      </dgm:t>
    </dgm:pt>
    <dgm:pt modelId="{6B9B894D-FE7B-429A-B776-43A0D9A31D37}" type="parTrans" cxnId="{B2E473C6-495B-422A-A352-806D2A9E2D99}">
      <dgm:prSet/>
      <dgm:spPr/>
      <dgm:t>
        <a:bodyPr/>
        <a:lstStyle/>
        <a:p>
          <a:endParaRPr lang="en-US"/>
        </a:p>
      </dgm:t>
    </dgm:pt>
    <dgm:pt modelId="{5DC139D5-72B0-4644-90BA-D21087F2E065}" type="sibTrans" cxnId="{B2E473C6-495B-422A-A352-806D2A9E2D99}">
      <dgm:prSet/>
      <dgm:spPr/>
      <dgm:t>
        <a:bodyPr/>
        <a:lstStyle/>
        <a:p>
          <a:endParaRPr lang="en-US"/>
        </a:p>
      </dgm:t>
    </dgm:pt>
    <dgm:pt modelId="{2604F632-69DF-4AD6-A60D-50BCC9690929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Laki rakennusten energiatodistustietojärjestelmästä 147/2015 </a:t>
          </a:r>
          <a:endParaRPr lang="en-US" dirty="0"/>
        </a:p>
      </dgm:t>
    </dgm:pt>
    <dgm:pt modelId="{1E33C4E8-D702-4988-AF9F-73F56F72040D}" type="parTrans" cxnId="{EC37F682-B82A-4B34-891C-590B4C4E6B0C}">
      <dgm:prSet/>
      <dgm:spPr/>
      <dgm:t>
        <a:bodyPr/>
        <a:lstStyle/>
        <a:p>
          <a:endParaRPr lang="en-US"/>
        </a:p>
      </dgm:t>
    </dgm:pt>
    <dgm:pt modelId="{122E6D9B-EC50-47D1-A364-7E57C6B87A29}" type="sibTrans" cxnId="{EC37F682-B82A-4B34-891C-590B4C4E6B0C}">
      <dgm:prSet/>
      <dgm:spPr/>
      <dgm:t>
        <a:bodyPr/>
        <a:lstStyle/>
        <a:p>
          <a:endParaRPr lang="en-US"/>
        </a:p>
      </dgm:t>
    </dgm:pt>
    <dgm:pt modelId="{9CAA074E-92C8-4721-ADF6-9F42A01D7472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Valtioneuvoston asetus rakennuksen energiatodistuksen laatijan pätevyydestä ja kevennetyn energiatodistusmenettelyn edellytyksistä 170/2013</a:t>
          </a:r>
          <a:endParaRPr lang="en-US" dirty="0"/>
        </a:p>
      </dgm:t>
    </dgm:pt>
    <dgm:pt modelId="{0D9519E8-01C9-4098-A939-B7369502D30F}" type="parTrans" cxnId="{F42B6633-10AE-4F02-A5BD-69F877AFEBC7}">
      <dgm:prSet/>
      <dgm:spPr/>
      <dgm:t>
        <a:bodyPr/>
        <a:lstStyle/>
        <a:p>
          <a:endParaRPr lang="en-US"/>
        </a:p>
      </dgm:t>
    </dgm:pt>
    <dgm:pt modelId="{E581B7FF-4ACE-49C6-A488-CBBE27D47265}" type="sibTrans" cxnId="{F42B6633-10AE-4F02-A5BD-69F877AFEBC7}">
      <dgm:prSet/>
      <dgm:spPr/>
      <dgm:t>
        <a:bodyPr/>
        <a:lstStyle/>
        <a:p>
          <a:endParaRPr lang="en-US"/>
        </a:p>
      </dgm:t>
    </dgm:pt>
    <dgm:pt modelId="{192618CC-AB21-4E63-9115-1E9D2D5D1875}">
      <dgm:prSet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fi-FI" b="0" i="0" baseline="0"/>
            <a:t>Ympäristöministeriön asetus uuden rakennuksen sisäilmastosta ja ilmanvaihdosta 1009/2017 </a:t>
          </a:r>
          <a:endParaRPr lang="en-US"/>
        </a:p>
      </dgm:t>
    </dgm:pt>
    <dgm:pt modelId="{94F174E2-D0E8-41A9-B0CF-110894ECFD74}" type="parTrans" cxnId="{24ECEFFF-787E-46B4-992C-A190B00ABB3D}">
      <dgm:prSet/>
      <dgm:spPr/>
      <dgm:t>
        <a:bodyPr/>
        <a:lstStyle/>
        <a:p>
          <a:endParaRPr lang="en-US"/>
        </a:p>
      </dgm:t>
    </dgm:pt>
    <dgm:pt modelId="{869D1779-EA3D-466D-A3A6-9469AED80314}" type="sibTrans" cxnId="{24ECEFFF-787E-46B4-992C-A190B00ABB3D}">
      <dgm:prSet/>
      <dgm:spPr/>
      <dgm:t>
        <a:bodyPr/>
        <a:lstStyle/>
        <a:p>
          <a:endParaRPr lang="en-US"/>
        </a:p>
      </dgm:t>
    </dgm:pt>
    <dgm:pt modelId="{2B1333B7-9AE0-4FBF-BEAA-2670DE35490D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i-FI" b="0" i="0" baseline="0" dirty="0"/>
            <a:t>Ympäristöministeriön asetus rakennusten vesi- ja viemärilaitteistoista 1047/2017 sekä asetuksen 2 ja 10 §:n muuttamisesta 814/2020 </a:t>
          </a:r>
          <a:endParaRPr lang="en-US" dirty="0"/>
        </a:p>
      </dgm:t>
    </dgm:pt>
    <dgm:pt modelId="{D490D7B2-CA62-4101-B7D6-22DFEFBF9839}" type="parTrans" cxnId="{46BE8075-3D37-4EB9-B335-FB3F7995BDA0}">
      <dgm:prSet/>
      <dgm:spPr/>
      <dgm:t>
        <a:bodyPr/>
        <a:lstStyle/>
        <a:p>
          <a:endParaRPr lang="en-US"/>
        </a:p>
      </dgm:t>
    </dgm:pt>
    <dgm:pt modelId="{76F4D6F1-9372-4CCA-8F84-E561EBEB0B3F}" type="sibTrans" cxnId="{46BE8075-3D37-4EB9-B335-FB3F7995BDA0}">
      <dgm:prSet/>
      <dgm:spPr/>
      <dgm:t>
        <a:bodyPr/>
        <a:lstStyle/>
        <a:p>
          <a:endParaRPr lang="en-US"/>
        </a:p>
      </dgm:t>
    </dgm:pt>
    <dgm:pt modelId="{F4FE61D8-A8B1-40FC-B3E0-03B0B65468D2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fi-FI" b="0" i="0" baseline="0" dirty="0"/>
            <a:t>Ympäristöministeriön asetus rakennusten vesi- ja viemärilaitteistoista annetun ympäristöministeriön asetuksen muuttamisesta 62/2023 </a:t>
          </a:r>
          <a:endParaRPr lang="en-US" dirty="0"/>
        </a:p>
      </dgm:t>
    </dgm:pt>
    <dgm:pt modelId="{B439A512-9205-47E5-A46E-5BF504C3B004}" type="parTrans" cxnId="{345B983E-68AC-4D00-94DC-4D500D72C8C7}">
      <dgm:prSet/>
      <dgm:spPr/>
      <dgm:t>
        <a:bodyPr/>
        <a:lstStyle/>
        <a:p>
          <a:endParaRPr lang="en-US"/>
        </a:p>
      </dgm:t>
    </dgm:pt>
    <dgm:pt modelId="{392CAC5D-C123-49E1-B5ED-524CA961274D}" type="sibTrans" cxnId="{345B983E-68AC-4D00-94DC-4D500D72C8C7}">
      <dgm:prSet/>
      <dgm:spPr/>
      <dgm:t>
        <a:bodyPr/>
        <a:lstStyle/>
        <a:p>
          <a:endParaRPr lang="en-US"/>
        </a:p>
      </dgm:t>
    </dgm:pt>
    <dgm:pt modelId="{D4480A06-4078-4F30-ACF1-8C2E4529AA53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i-FI" b="0" i="0" baseline="0" dirty="0"/>
            <a:t>Laki rakennuksen energiatodistuksesta 50/2013 </a:t>
          </a:r>
          <a:endParaRPr lang="en-US" dirty="0"/>
        </a:p>
      </dgm:t>
    </dgm:pt>
    <dgm:pt modelId="{0ADFDBAB-F564-4972-A53E-AB39F5C2431F}" type="sibTrans" cxnId="{6FB2598E-D9DE-49B4-A67A-ADD9E8299563}">
      <dgm:prSet/>
      <dgm:spPr/>
      <dgm:t>
        <a:bodyPr/>
        <a:lstStyle/>
        <a:p>
          <a:endParaRPr lang="en-US"/>
        </a:p>
      </dgm:t>
    </dgm:pt>
    <dgm:pt modelId="{B183E4BB-EA5D-435E-A62D-C3A0AEFC0E38}" type="parTrans" cxnId="{6FB2598E-D9DE-49B4-A67A-ADD9E8299563}">
      <dgm:prSet/>
      <dgm:spPr/>
      <dgm:t>
        <a:bodyPr/>
        <a:lstStyle/>
        <a:p>
          <a:endParaRPr lang="en-US"/>
        </a:p>
      </dgm:t>
    </dgm:pt>
    <dgm:pt modelId="{4CD044CF-B7EF-4410-9ADF-8E3B566E698D}" type="pres">
      <dgm:prSet presAssocID="{5D7C51E0-E95F-4710-A898-84B81097BAA7}" presName="diagram" presStyleCnt="0">
        <dgm:presLayoutVars>
          <dgm:dir/>
          <dgm:resizeHandles val="exact"/>
        </dgm:presLayoutVars>
      </dgm:prSet>
      <dgm:spPr/>
    </dgm:pt>
    <dgm:pt modelId="{076BA9E3-1184-4B7E-BF72-9F3615AA480C}" type="pres">
      <dgm:prSet presAssocID="{461808B1-184D-4F6F-8FD1-5EC433D741E1}" presName="node" presStyleLbl="node1" presStyleIdx="0" presStyleCnt="15">
        <dgm:presLayoutVars>
          <dgm:bulletEnabled val="1"/>
        </dgm:presLayoutVars>
      </dgm:prSet>
      <dgm:spPr/>
    </dgm:pt>
    <dgm:pt modelId="{CE5181BE-4569-410F-BAE2-65B59AAAA069}" type="pres">
      <dgm:prSet presAssocID="{BA5F7671-BC2F-4C65-9B0E-68B9002F84EC}" presName="sibTrans" presStyleCnt="0"/>
      <dgm:spPr/>
    </dgm:pt>
    <dgm:pt modelId="{C58C6149-AA98-4EB7-B8A2-774127B0E227}" type="pres">
      <dgm:prSet presAssocID="{DD858ECE-2B34-4FE7-8B7F-CE6776A77775}" presName="node" presStyleLbl="node1" presStyleIdx="1" presStyleCnt="15">
        <dgm:presLayoutVars>
          <dgm:bulletEnabled val="1"/>
        </dgm:presLayoutVars>
      </dgm:prSet>
      <dgm:spPr/>
    </dgm:pt>
    <dgm:pt modelId="{6CCF9603-93BA-4EC6-AC00-C4B550479444}" type="pres">
      <dgm:prSet presAssocID="{71AD32F4-5D5F-4E01-B24A-79773BC2C948}" presName="sibTrans" presStyleCnt="0"/>
      <dgm:spPr/>
    </dgm:pt>
    <dgm:pt modelId="{54D75113-DCB6-4DD6-BD58-0E8B7ECE93D8}" type="pres">
      <dgm:prSet presAssocID="{848AC1BC-3278-433C-807C-C06964CFD7E4}" presName="node" presStyleLbl="node1" presStyleIdx="2" presStyleCnt="15">
        <dgm:presLayoutVars>
          <dgm:bulletEnabled val="1"/>
        </dgm:presLayoutVars>
      </dgm:prSet>
      <dgm:spPr/>
    </dgm:pt>
    <dgm:pt modelId="{8B64D082-3DB8-4899-AE16-A1326BE5AAC0}" type="pres">
      <dgm:prSet presAssocID="{1E61F425-A92E-4D66-A45A-5BC9412D803F}" presName="sibTrans" presStyleCnt="0"/>
      <dgm:spPr/>
    </dgm:pt>
    <dgm:pt modelId="{5C8A7620-414C-428A-91B2-F58ED4301931}" type="pres">
      <dgm:prSet presAssocID="{8686D239-023F-462C-A3A4-76FE6B66D0D0}" presName="node" presStyleLbl="node1" presStyleIdx="3" presStyleCnt="15">
        <dgm:presLayoutVars>
          <dgm:bulletEnabled val="1"/>
        </dgm:presLayoutVars>
      </dgm:prSet>
      <dgm:spPr/>
    </dgm:pt>
    <dgm:pt modelId="{30597856-924E-4E88-AFC1-97AF2B8D3F18}" type="pres">
      <dgm:prSet presAssocID="{EF2BD70E-4AE6-4F85-8A3B-F41BF9ACF32C}" presName="sibTrans" presStyleCnt="0"/>
      <dgm:spPr/>
    </dgm:pt>
    <dgm:pt modelId="{216B0371-AE70-4037-932D-386A9C2E50BF}" type="pres">
      <dgm:prSet presAssocID="{E449BA64-19BC-4227-B49C-6C1B23BF713E}" presName="node" presStyleLbl="node1" presStyleIdx="4" presStyleCnt="15">
        <dgm:presLayoutVars>
          <dgm:bulletEnabled val="1"/>
        </dgm:presLayoutVars>
      </dgm:prSet>
      <dgm:spPr/>
    </dgm:pt>
    <dgm:pt modelId="{9C9841EE-4080-4A67-9497-04F4A011371B}" type="pres">
      <dgm:prSet presAssocID="{A5127C62-A12E-49A2-BED9-AD7A8BE16397}" presName="sibTrans" presStyleCnt="0"/>
      <dgm:spPr/>
    </dgm:pt>
    <dgm:pt modelId="{9BB76077-B995-4B2F-8CF4-720079F21E5F}" type="pres">
      <dgm:prSet presAssocID="{A72C91B5-C5E9-4168-A5A9-69A0C9C51EE3}" presName="node" presStyleLbl="node1" presStyleIdx="5" presStyleCnt="15">
        <dgm:presLayoutVars>
          <dgm:bulletEnabled val="1"/>
        </dgm:presLayoutVars>
      </dgm:prSet>
      <dgm:spPr/>
    </dgm:pt>
    <dgm:pt modelId="{B2278729-C996-4CEB-91D9-1D967ED8B3D2}" type="pres">
      <dgm:prSet presAssocID="{C88ECE02-3DB1-45EC-B142-EB9766497B04}" presName="sibTrans" presStyleCnt="0"/>
      <dgm:spPr/>
    </dgm:pt>
    <dgm:pt modelId="{F4C64A56-233D-434A-9AF6-68FB77FBDA74}" type="pres">
      <dgm:prSet presAssocID="{980AFE00-EB39-49F8-B10F-336EF209DF3E}" presName="node" presStyleLbl="node1" presStyleIdx="6" presStyleCnt="15">
        <dgm:presLayoutVars>
          <dgm:bulletEnabled val="1"/>
        </dgm:presLayoutVars>
      </dgm:prSet>
      <dgm:spPr/>
    </dgm:pt>
    <dgm:pt modelId="{28878AC6-496A-4EAE-9D25-19E9427A6783}" type="pres">
      <dgm:prSet presAssocID="{345F2C73-B6ED-4136-9B67-0F0741747CD1}" presName="sibTrans" presStyleCnt="0"/>
      <dgm:spPr/>
    </dgm:pt>
    <dgm:pt modelId="{47E215BD-D26A-4E3D-97AD-E411272BAD15}" type="pres">
      <dgm:prSet presAssocID="{A342F3DD-4000-49EC-B5B9-1594329DBF98}" presName="node" presStyleLbl="node1" presStyleIdx="7" presStyleCnt="15">
        <dgm:presLayoutVars>
          <dgm:bulletEnabled val="1"/>
        </dgm:presLayoutVars>
      </dgm:prSet>
      <dgm:spPr/>
    </dgm:pt>
    <dgm:pt modelId="{2DD0F564-81CB-4AD3-900A-566F87EE9F02}" type="pres">
      <dgm:prSet presAssocID="{20DFBDC7-EE6B-457B-98E2-6C78FDD73CD5}" presName="sibTrans" presStyleCnt="0"/>
      <dgm:spPr/>
    </dgm:pt>
    <dgm:pt modelId="{61525010-C653-410C-A318-F89D52EEADCA}" type="pres">
      <dgm:prSet presAssocID="{D4480A06-4078-4F30-ACF1-8C2E4529AA53}" presName="node" presStyleLbl="node1" presStyleIdx="8" presStyleCnt="15">
        <dgm:presLayoutVars>
          <dgm:bulletEnabled val="1"/>
        </dgm:presLayoutVars>
      </dgm:prSet>
      <dgm:spPr/>
    </dgm:pt>
    <dgm:pt modelId="{8AAB427D-B9A7-4FC5-B33C-AE1092AAEC2C}" type="pres">
      <dgm:prSet presAssocID="{0ADFDBAB-F564-4972-A53E-AB39F5C2431F}" presName="sibTrans" presStyleCnt="0"/>
      <dgm:spPr/>
    </dgm:pt>
    <dgm:pt modelId="{5B387D8F-7269-47A3-8E60-22D642D29201}" type="pres">
      <dgm:prSet presAssocID="{6A84FEF3-9FC4-4C4E-9AE1-7F0846F3C76B}" presName="node" presStyleLbl="node1" presStyleIdx="9" presStyleCnt="15">
        <dgm:presLayoutVars>
          <dgm:bulletEnabled val="1"/>
        </dgm:presLayoutVars>
      </dgm:prSet>
      <dgm:spPr/>
    </dgm:pt>
    <dgm:pt modelId="{EE60270D-3F75-47C1-903F-C446BED2FA79}" type="pres">
      <dgm:prSet presAssocID="{5DC139D5-72B0-4644-90BA-D21087F2E065}" presName="sibTrans" presStyleCnt="0"/>
      <dgm:spPr/>
    </dgm:pt>
    <dgm:pt modelId="{A10FF022-225E-471E-BFA0-47E5FA066090}" type="pres">
      <dgm:prSet presAssocID="{2604F632-69DF-4AD6-A60D-50BCC9690929}" presName="node" presStyleLbl="node1" presStyleIdx="10" presStyleCnt="15">
        <dgm:presLayoutVars>
          <dgm:bulletEnabled val="1"/>
        </dgm:presLayoutVars>
      </dgm:prSet>
      <dgm:spPr/>
    </dgm:pt>
    <dgm:pt modelId="{C6E85508-5D21-4AB6-8DF2-ACEF67E59E84}" type="pres">
      <dgm:prSet presAssocID="{122E6D9B-EC50-47D1-A364-7E57C6B87A29}" presName="sibTrans" presStyleCnt="0"/>
      <dgm:spPr/>
    </dgm:pt>
    <dgm:pt modelId="{173450DC-DF9B-43D6-AD5C-D3D8785A1D30}" type="pres">
      <dgm:prSet presAssocID="{9CAA074E-92C8-4721-ADF6-9F42A01D7472}" presName="node" presStyleLbl="node1" presStyleIdx="11" presStyleCnt="15">
        <dgm:presLayoutVars>
          <dgm:bulletEnabled val="1"/>
        </dgm:presLayoutVars>
      </dgm:prSet>
      <dgm:spPr/>
    </dgm:pt>
    <dgm:pt modelId="{1C314C4F-6D5D-4DAE-8AA7-19973D2FD10E}" type="pres">
      <dgm:prSet presAssocID="{E581B7FF-4ACE-49C6-A488-CBBE27D47265}" presName="sibTrans" presStyleCnt="0"/>
      <dgm:spPr/>
    </dgm:pt>
    <dgm:pt modelId="{AE87A3BB-04B9-4D4A-BF6A-A0093F0EC6EA}" type="pres">
      <dgm:prSet presAssocID="{192618CC-AB21-4E63-9115-1E9D2D5D1875}" presName="node" presStyleLbl="node1" presStyleIdx="12" presStyleCnt="15">
        <dgm:presLayoutVars>
          <dgm:bulletEnabled val="1"/>
        </dgm:presLayoutVars>
      </dgm:prSet>
      <dgm:spPr/>
    </dgm:pt>
    <dgm:pt modelId="{FFBBFBC9-579C-4C13-B66A-6DC9E235ECDA}" type="pres">
      <dgm:prSet presAssocID="{869D1779-EA3D-466D-A3A6-9469AED80314}" presName="sibTrans" presStyleCnt="0"/>
      <dgm:spPr/>
    </dgm:pt>
    <dgm:pt modelId="{4EA67610-08E4-409A-A55A-703CB25AB665}" type="pres">
      <dgm:prSet presAssocID="{2B1333B7-9AE0-4FBF-BEAA-2670DE35490D}" presName="node" presStyleLbl="node1" presStyleIdx="13" presStyleCnt="15" custLinFactNeighborX="-789" custLinFactNeighborY="-329">
        <dgm:presLayoutVars>
          <dgm:bulletEnabled val="1"/>
        </dgm:presLayoutVars>
      </dgm:prSet>
      <dgm:spPr/>
    </dgm:pt>
    <dgm:pt modelId="{F5172FEC-0022-481D-A123-2234704EEFE2}" type="pres">
      <dgm:prSet presAssocID="{76F4D6F1-9372-4CCA-8F84-E561EBEB0B3F}" presName="sibTrans" presStyleCnt="0"/>
      <dgm:spPr/>
    </dgm:pt>
    <dgm:pt modelId="{87531C8B-810B-42AF-BEDF-646CEE6777DB}" type="pres">
      <dgm:prSet presAssocID="{F4FE61D8-A8B1-40FC-B3E0-03B0B65468D2}" presName="node" presStyleLbl="node1" presStyleIdx="14" presStyleCnt="15">
        <dgm:presLayoutVars>
          <dgm:bulletEnabled val="1"/>
        </dgm:presLayoutVars>
      </dgm:prSet>
      <dgm:spPr/>
    </dgm:pt>
  </dgm:ptLst>
  <dgm:cxnLst>
    <dgm:cxn modelId="{9E410702-D337-4C2D-BBFE-D623EA3E00E0}" type="presOf" srcId="{8686D239-023F-462C-A3A4-76FE6B66D0D0}" destId="{5C8A7620-414C-428A-91B2-F58ED4301931}" srcOrd="0" destOrd="0" presId="urn:microsoft.com/office/officeart/2005/8/layout/default"/>
    <dgm:cxn modelId="{4C506302-4DD9-4CA7-B8F0-4869BC5BB30C}" srcId="{5D7C51E0-E95F-4710-A898-84B81097BAA7}" destId="{E449BA64-19BC-4227-B49C-6C1B23BF713E}" srcOrd="4" destOrd="0" parTransId="{4D854C29-B868-42F9-AA7A-4D750F5E0971}" sibTransId="{A5127C62-A12E-49A2-BED9-AD7A8BE16397}"/>
    <dgm:cxn modelId="{D3B2B10B-1FE1-435A-B950-AA1CD57384B5}" type="presOf" srcId="{9CAA074E-92C8-4721-ADF6-9F42A01D7472}" destId="{173450DC-DF9B-43D6-AD5C-D3D8785A1D30}" srcOrd="0" destOrd="0" presId="urn:microsoft.com/office/officeart/2005/8/layout/default"/>
    <dgm:cxn modelId="{07358314-91FC-490B-A40E-033A09C384A7}" type="presOf" srcId="{2604F632-69DF-4AD6-A60D-50BCC9690929}" destId="{A10FF022-225E-471E-BFA0-47E5FA066090}" srcOrd="0" destOrd="0" presId="urn:microsoft.com/office/officeart/2005/8/layout/default"/>
    <dgm:cxn modelId="{52C2DB17-FCA7-4720-AB5D-AEFD693C56DC}" type="presOf" srcId="{192618CC-AB21-4E63-9115-1E9D2D5D1875}" destId="{AE87A3BB-04B9-4D4A-BF6A-A0093F0EC6EA}" srcOrd="0" destOrd="0" presId="urn:microsoft.com/office/officeart/2005/8/layout/default"/>
    <dgm:cxn modelId="{1B4B3320-8C27-446C-8D14-3ABB4AF9659C}" type="presOf" srcId="{D4480A06-4078-4F30-ACF1-8C2E4529AA53}" destId="{61525010-C653-410C-A318-F89D52EEADCA}" srcOrd="0" destOrd="0" presId="urn:microsoft.com/office/officeart/2005/8/layout/default"/>
    <dgm:cxn modelId="{DD253F22-C292-41DE-B455-D6FAEEB442D2}" type="presOf" srcId="{A72C91B5-C5E9-4168-A5A9-69A0C9C51EE3}" destId="{9BB76077-B995-4B2F-8CF4-720079F21E5F}" srcOrd="0" destOrd="0" presId="urn:microsoft.com/office/officeart/2005/8/layout/default"/>
    <dgm:cxn modelId="{F62A8525-50D7-4830-A5A7-58F7BB258CA7}" type="presOf" srcId="{6A84FEF3-9FC4-4C4E-9AE1-7F0846F3C76B}" destId="{5B387D8F-7269-47A3-8E60-22D642D29201}" srcOrd="0" destOrd="0" presId="urn:microsoft.com/office/officeart/2005/8/layout/default"/>
    <dgm:cxn modelId="{966E3730-59AD-4729-87EF-50E73D1311E0}" srcId="{5D7C51E0-E95F-4710-A898-84B81097BAA7}" destId="{848AC1BC-3278-433C-807C-C06964CFD7E4}" srcOrd="2" destOrd="0" parTransId="{8CF08016-D867-44CB-B776-F95A27372E17}" sibTransId="{1E61F425-A92E-4D66-A45A-5BC9412D803F}"/>
    <dgm:cxn modelId="{F42B6633-10AE-4F02-A5BD-69F877AFEBC7}" srcId="{5D7C51E0-E95F-4710-A898-84B81097BAA7}" destId="{9CAA074E-92C8-4721-ADF6-9F42A01D7472}" srcOrd="11" destOrd="0" parTransId="{0D9519E8-01C9-4098-A939-B7369502D30F}" sibTransId="{E581B7FF-4ACE-49C6-A488-CBBE27D47265}"/>
    <dgm:cxn modelId="{CD73A63C-B908-495F-8AF2-09E97131909A}" type="presOf" srcId="{DD858ECE-2B34-4FE7-8B7F-CE6776A77775}" destId="{C58C6149-AA98-4EB7-B8A2-774127B0E227}" srcOrd="0" destOrd="0" presId="urn:microsoft.com/office/officeart/2005/8/layout/default"/>
    <dgm:cxn modelId="{345B983E-68AC-4D00-94DC-4D500D72C8C7}" srcId="{5D7C51E0-E95F-4710-A898-84B81097BAA7}" destId="{F4FE61D8-A8B1-40FC-B3E0-03B0B65468D2}" srcOrd="14" destOrd="0" parTransId="{B439A512-9205-47E5-A46E-5BF504C3B004}" sibTransId="{392CAC5D-C123-49E1-B5ED-524CA961274D}"/>
    <dgm:cxn modelId="{55E51440-B4D9-41F3-9D39-EF45C096AD61}" srcId="{5D7C51E0-E95F-4710-A898-84B81097BAA7}" destId="{DD858ECE-2B34-4FE7-8B7F-CE6776A77775}" srcOrd="1" destOrd="0" parTransId="{0E78F12C-338F-47AF-8254-DD9A1D4B800D}" sibTransId="{71AD32F4-5D5F-4E01-B24A-79773BC2C948}"/>
    <dgm:cxn modelId="{8C0C7944-12F7-46A6-9B02-CC6E0F2873C6}" type="presOf" srcId="{E449BA64-19BC-4227-B49C-6C1B23BF713E}" destId="{216B0371-AE70-4037-932D-386A9C2E50BF}" srcOrd="0" destOrd="0" presId="urn:microsoft.com/office/officeart/2005/8/layout/default"/>
    <dgm:cxn modelId="{46BE8075-3D37-4EB9-B335-FB3F7995BDA0}" srcId="{5D7C51E0-E95F-4710-A898-84B81097BAA7}" destId="{2B1333B7-9AE0-4FBF-BEAA-2670DE35490D}" srcOrd="13" destOrd="0" parTransId="{D490D7B2-CA62-4101-B7D6-22DFEFBF9839}" sibTransId="{76F4D6F1-9372-4CCA-8F84-E561EBEB0B3F}"/>
    <dgm:cxn modelId="{9CA7DE57-F1B5-41DC-8186-FFBCE7C3908D}" srcId="{5D7C51E0-E95F-4710-A898-84B81097BAA7}" destId="{8686D239-023F-462C-A3A4-76FE6B66D0D0}" srcOrd="3" destOrd="0" parTransId="{0A575ED0-BB05-47F5-96D3-B73747119F4D}" sibTransId="{EF2BD70E-4AE6-4F85-8A3B-F41BF9ACF32C}"/>
    <dgm:cxn modelId="{9E5C2F7E-A354-49E4-930F-464633A03B0C}" type="presOf" srcId="{461808B1-184D-4F6F-8FD1-5EC433D741E1}" destId="{076BA9E3-1184-4B7E-BF72-9F3615AA480C}" srcOrd="0" destOrd="0" presId="urn:microsoft.com/office/officeart/2005/8/layout/default"/>
    <dgm:cxn modelId="{EC37F682-B82A-4B34-891C-590B4C4E6B0C}" srcId="{5D7C51E0-E95F-4710-A898-84B81097BAA7}" destId="{2604F632-69DF-4AD6-A60D-50BCC9690929}" srcOrd="10" destOrd="0" parTransId="{1E33C4E8-D702-4988-AF9F-73F56F72040D}" sibTransId="{122E6D9B-EC50-47D1-A364-7E57C6B87A29}"/>
    <dgm:cxn modelId="{6FB2598E-D9DE-49B4-A67A-ADD9E8299563}" srcId="{5D7C51E0-E95F-4710-A898-84B81097BAA7}" destId="{D4480A06-4078-4F30-ACF1-8C2E4529AA53}" srcOrd="8" destOrd="0" parTransId="{B183E4BB-EA5D-435E-A62D-C3A0AEFC0E38}" sibTransId="{0ADFDBAB-F564-4972-A53E-AB39F5C2431F}"/>
    <dgm:cxn modelId="{B01A5F8F-84E7-43DF-A6AD-6A4A71B017C8}" srcId="{5D7C51E0-E95F-4710-A898-84B81097BAA7}" destId="{A72C91B5-C5E9-4168-A5A9-69A0C9C51EE3}" srcOrd="5" destOrd="0" parTransId="{4D7D8330-4B4C-43A0-BAA0-D03E45C3231A}" sibTransId="{C88ECE02-3DB1-45EC-B142-EB9766497B04}"/>
    <dgm:cxn modelId="{34280FAB-9F8E-4E3D-B3DE-36163267749A}" srcId="{5D7C51E0-E95F-4710-A898-84B81097BAA7}" destId="{980AFE00-EB39-49F8-B10F-336EF209DF3E}" srcOrd="6" destOrd="0" parTransId="{2A5FC25E-D770-4186-80A8-3E7C58589ACA}" sibTransId="{345F2C73-B6ED-4136-9B67-0F0741747CD1}"/>
    <dgm:cxn modelId="{B2E473C6-495B-422A-A352-806D2A9E2D99}" srcId="{5D7C51E0-E95F-4710-A898-84B81097BAA7}" destId="{6A84FEF3-9FC4-4C4E-9AE1-7F0846F3C76B}" srcOrd="9" destOrd="0" parTransId="{6B9B894D-FE7B-429A-B776-43A0D9A31D37}" sibTransId="{5DC139D5-72B0-4644-90BA-D21087F2E065}"/>
    <dgm:cxn modelId="{FE1C09C7-4989-47E2-903E-14CBE6A78447}" type="presOf" srcId="{2B1333B7-9AE0-4FBF-BEAA-2670DE35490D}" destId="{4EA67610-08E4-409A-A55A-703CB25AB665}" srcOrd="0" destOrd="0" presId="urn:microsoft.com/office/officeart/2005/8/layout/default"/>
    <dgm:cxn modelId="{CD53B6D1-654F-4C61-81AA-91E46613CED7}" type="presOf" srcId="{5D7C51E0-E95F-4710-A898-84B81097BAA7}" destId="{4CD044CF-B7EF-4410-9ADF-8E3B566E698D}" srcOrd="0" destOrd="0" presId="urn:microsoft.com/office/officeart/2005/8/layout/default"/>
    <dgm:cxn modelId="{0A470AD2-31B5-4964-92D4-198254ACE1F4}" type="presOf" srcId="{A342F3DD-4000-49EC-B5B9-1594329DBF98}" destId="{47E215BD-D26A-4E3D-97AD-E411272BAD15}" srcOrd="0" destOrd="0" presId="urn:microsoft.com/office/officeart/2005/8/layout/default"/>
    <dgm:cxn modelId="{C68FC0D3-1057-4F5A-ABA4-C59D0B73EB41}" type="presOf" srcId="{F4FE61D8-A8B1-40FC-B3E0-03B0B65468D2}" destId="{87531C8B-810B-42AF-BEDF-646CEE6777DB}" srcOrd="0" destOrd="0" presId="urn:microsoft.com/office/officeart/2005/8/layout/default"/>
    <dgm:cxn modelId="{1234F7E9-1991-4DBB-B978-1CDEDABA1ABB}" srcId="{5D7C51E0-E95F-4710-A898-84B81097BAA7}" destId="{461808B1-184D-4F6F-8FD1-5EC433D741E1}" srcOrd="0" destOrd="0" parTransId="{26899314-AF48-4E39-8EFC-341C6CB1675F}" sibTransId="{BA5F7671-BC2F-4C65-9B0E-68B9002F84EC}"/>
    <dgm:cxn modelId="{329C65EB-775D-4C8F-A742-FF26B55D174A}" srcId="{5D7C51E0-E95F-4710-A898-84B81097BAA7}" destId="{A342F3DD-4000-49EC-B5B9-1594329DBF98}" srcOrd="7" destOrd="0" parTransId="{4A0C5A11-6D7A-414B-98D6-F5936385BFF7}" sibTransId="{20DFBDC7-EE6B-457B-98E2-6C78FDD73CD5}"/>
    <dgm:cxn modelId="{4523B5F4-A788-44E0-8A46-C20501375DAD}" type="presOf" srcId="{848AC1BC-3278-433C-807C-C06964CFD7E4}" destId="{54D75113-DCB6-4DD6-BD58-0E8B7ECE93D8}" srcOrd="0" destOrd="0" presId="urn:microsoft.com/office/officeart/2005/8/layout/default"/>
    <dgm:cxn modelId="{238C58F6-696B-480A-8A54-47734A9E98D9}" type="presOf" srcId="{980AFE00-EB39-49F8-B10F-336EF209DF3E}" destId="{F4C64A56-233D-434A-9AF6-68FB77FBDA74}" srcOrd="0" destOrd="0" presId="urn:microsoft.com/office/officeart/2005/8/layout/default"/>
    <dgm:cxn modelId="{24ECEFFF-787E-46B4-992C-A190B00ABB3D}" srcId="{5D7C51E0-E95F-4710-A898-84B81097BAA7}" destId="{192618CC-AB21-4E63-9115-1E9D2D5D1875}" srcOrd="12" destOrd="0" parTransId="{94F174E2-D0E8-41A9-B0CF-110894ECFD74}" sibTransId="{869D1779-EA3D-466D-A3A6-9469AED80314}"/>
    <dgm:cxn modelId="{CFFC9DF9-6DB3-48D7-9CBD-EA7E47F80927}" type="presParOf" srcId="{4CD044CF-B7EF-4410-9ADF-8E3B566E698D}" destId="{076BA9E3-1184-4B7E-BF72-9F3615AA480C}" srcOrd="0" destOrd="0" presId="urn:microsoft.com/office/officeart/2005/8/layout/default"/>
    <dgm:cxn modelId="{17C6414D-F0A0-4B3D-BF27-27A463D3FE27}" type="presParOf" srcId="{4CD044CF-B7EF-4410-9ADF-8E3B566E698D}" destId="{CE5181BE-4569-410F-BAE2-65B59AAAA069}" srcOrd="1" destOrd="0" presId="urn:microsoft.com/office/officeart/2005/8/layout/default"/>
    <dgm:cxn modelId="{3DB030F0-E2EE-4080-80DF-5A21E10BB195}" type="presParOf" srcId="{4CD044CF-B7EF-4410-9ADF-8E3B566E698D}" destId="{C58C6149-AA98-4EB7-B8A2-774127B0E227}" srcOrd="2" destOrd="0" presId="urn:microsoft.com/office/officeart/2005/8/layout/default"/>
    <dgm:cxn modelId="{2B419E89-E2A3-4EC1-9014-0585369BFD6B}" type="presParOf" srcId="{4CD044CF-B7EF-4410-9ADF-8E3B566E698D}" destId="{6CCF9603-93BA-4EC6-AC00-C4B550479444}" srcOrd="3" destOrd="0" presId="urn:microsoft.com/office/officeart/2005/8/layout/default"/>
    <dgm:cxn modelId="{ACEE4E7B-FAF7-4534-907F-470528078969}" type="presParOf" srcId="{4CD044CF-B7EF-4410-9ADF-8E3B566E698D}" destId="{54D75113-DCB6-4DD6-BD58-0E8B7ECE93D8}" srcOrd="4" destOrd="0" presId="urn:microsoft.com/office/officeart/2005/8/layout/default"/>
    <dgm:cxn modelId="{C4D3B74E-4FF5-459C-9AD1-17E22088235F}" type="presParOf" srcId="{4CD044CF-B7EF-4410-9ADF-8E3B566E698D}" destId="{8B64D082-3DB8-4899-AE16-A1326BE5AAC0}" srcOrd="5" destOrd="0" presId="urn:microsoft.com/office/officeart/2005/8/layout/default"/>
    <dgm:cxn modelId="{7ECFDF8A-CA71-45E3-B08E-C07978AEB271}" type="presParOf" srcId="{4CD044CF-B7EF-4410-9ADF-8E3B566E698D}" destId="{5C8A7620-414C-428A-91B2-F58ED4301931}" srcOrd="6" destOrd="0" presId="urn:microsoft.com/office/officeart/2005/8/layout/default"/>
    <dgm:cxn modelId="{50714613-F62B-48E6-8C8A-A02523DF5FE8}" type="presParOf" srcId="{4CD044CF-B7EF-4410-9ADF-8E3B566E698D}" destId="{30597856-924E-4E88-AFC1-97AF2B8D3F18}" srcOrd="7" destOrd="0" presId="urn:microsoft.com/office/officeart/2005/8/layout/default"/>
    <dgm:cxn modelId="{09F41A62-7BBB-4AF0-BB85-8C1B2548B635}" type="presParOf" srcId="{4CD044CF-B7EF-4410-9ADF-8E3B566E698D}" destId="{216B0371-AE70-4037-932D-386A9C2E50BF}" srcOrd="8" destOrd="0" presId="urn:microsoft.com/office/officeart/2005/8/layout/default"/>
    <dgm:cxn modelId="{285952AE-B9D8-4E36-9F6B-E9D98C636AFD}" type="presParOf" srcId="{4CD044CF-B7EF-4410-9ADF-8E3B566E698D}" destId="{9C9841EE-4080-4A67-9497-04F4A011371B}" srcOrd="9" destOrd="0" presId="urn:microsoft.com/office/officeart/2005/8/layout/default"/>
    <dgm:cxn modelId="{6CFE870D-B7AA-4834-981B-32BC255845AF}" type="presParOf" srcId="{4CD044CF-B7EF-4410-9ADF-8E3B566E698D}" destId="{9BB76077-B995-4B2F-8CF4-720079F21E5F}" srcOrd="10" destOrd="0" presId="urn:microsoft.com/office/officeart/2005/8/layout/default"/>
    <dgm:cxn modelId="{FD6E74A5-EE69-4F45-8A8B-981A2F29C68A}" type="presParOf" srcId="{4CD044CF-B7EF-4410-9ADF-8E3B566E698D}" destId="{B2278729-C996-4CEB-91D9-1D967ED8B3D2}" srcOrd="11" destOrd="0" presId="urn:microsoft.com/office/officeart/2005/8/layout/default"/>
    <dgm:cxn modelId="{22EC53E5-D0B5-4B85-8BEE-4240196C622D}" type="presParOf" srcId="{4CD044CF-B7EF-4410-9ADF-8E3B566E698D}" destId="{F4C64A56-233D-434A-9AF6-68FB77FBDA74}" srcOrd="12" destOrd="0" presId="urn:microsoft.com/office/officeart/2005/8/layout/default"/>
    <dgm:cxn modelId="{BB7619F1-D5D5-4587-8111-22FAF2E2897F}" type="presParOf" srcId="{4CD044CF-B7EF-4410-9ADF-8E3B566E698D}" destId="{28878AC6-496A-4EAE-9D25-19E9427A6783}" srcOrd="13" destOrd="0" presId="urn:microsoft.com/office/officeart/2005/8/layout/default"/>
    <dgm:cxn modelId="{7971788F-02CD-4CDE-A128-D372469C1934}" type="presParOf" srcId="{4CD044CF-B7EF-4410-9ADF-8E3B566E698D}" destId="{47E215BD-D26A-4E3D-97AD-E411272BAD15}" srcOrd="14" destOrd="0" presId="urn:microsoft.com/office/officeart/2005/8/layout/default"/>
    <dgm:cxn modelId="{D0480382-48E8-47B7-997C-04584958D47C}" type="presParOf" srcId="{4CD044CF-B7EF-4410-9ADF-8E3B566E698D}" destId="{2DD0F564-81CB-4AD3-900A-566F87EE9F02}" srcOrd="15" destOrd="0" presId="urn:microsoft.com/office/officeart/2005/8/layout/default"/>
    <dgm:cxn modelId="{7DF1CBF8-8BD0-412C-A461-20BDD62EE0D5}" type="presParOf" srcId="{4CD044CF-B7EF-4410-9ADF-8E3B566E698D}" destId="{61525010-C653-410C-A318-F89D52EEADCA}" srcOrd="16" destOrd="0" presId="urn:microsoft.com/office/officeart/2005/8/layout/default"/>
    <dgm:cxn modelId="{62471DE2-EACF-48F9-83AD-52E0C31BBE2C}" type="presParOf" srcId="{4CD044CF-B7EF-4410-9ADF-8E3B566E698D}" destId="{8AAB427D-B9A7-4FC5-B33C-AE1092AAEC2C}" srcOrd="17" destOrd="0" presId="urn:microsoft.com/office/officeart/2005/8/layout/default"/>
    <dgm:cxn modelId="{49C5B193-FF80-4341-BB16-2997C1FAD0A9}" type="presParOf" srcId="{4CD044CF-B7EF-4410-9ADF-8E3B566E698D}" destId="{5B387D8F-7269-47A3-8E60-22D642D29201}" srcOrd="18" destOrd="0" presId="urn:microsoft.com/office/officeart/2005/8/layout/default"/>
    <dgm:cxn modelId="{5B66FB30-4BDA-4AB0-A048-AD2FDBA5F8EB}" type="presParOf" srcId="{4CD044CF-B7EF-4410-9ADF-8E3B566E698D}" destId="{EE60270D-3F75-47C1-903F-C446BED2FA79}" srcOrd="19" destOrd="0" presId="urn:microsoft.com/office/officeart/2005/8/layout/default"/>
    <dgm:cxn modelId="{C3302E62-2BBE-4E1E-91B5-71B18FC4FC8A}" type="presParOf" srcId="{4CD044CF-B7EF-4410-9ADF-8E3B566E698D}" destId="{A10FF022-225E-471E-BFA0-47E5FA066090}" srcOrd="20" destOrd="0" presId="urn:microsoft.com/office/officeart/2005/8/layout/default"/>
    <dgm:cxn modelId="{4E289CD9-C061-49F0-AC0C-DBC50E471453}" type="presParOf" srcId="{4CD044CF-B7EF-4410-9ADF-8E3B566E698D}" destId="{C6E85508-5D21-4AB6-8DF2-ACEF67E59E84}" srcOrd="21" destOrd="0" presId="urn:microsoft.com/office/officeart/2005/8/layout/default"/>
    <dgm:cxn modelId="{9831EBEE-129E-4769-A4CB-3375B49BDEF1}" type="presParOf" srcId="{4CD044CF-B7EF-4410-9ADF-8E3B566E698D}" destId="{173450DC-DF9B-43D6-AD5C-D3D8785A1D30}" srcOrd="22" destOrd="0" presId="urn:microsoft.com/office/officeart/2005/8/layout/default"/>
    <dgm:cxn modelId="{7CEC8312-B714-446C-B759-5EBA7DC5468D}" type="presParOf" srcId="{4CD044CF-B7EF-4410-9ADF-8E3B566E698D}" destId="{1C314C4F-6D5D-4DAE-8AA7-19973D2FD10E}" srcOrd="23" destOrd="0" presId="urn:microsoft.com/office/officeart/2005/8/layout/default"/>
    <dgm:cxn modelId="{AF4E5400-DF7C-46F7-958D-C083C72B289F}" type="presParOf" srcId="{4CD044CF-B7EF-4410-9ADF-8E3B566E698D}" destId="{AE87A3BB-04B9-4D4A-BF6A-A0093F0EC6EA}" srcOrd="24" destOrd="0" presId="urn:microsoft.com/office/officeart/2005/8/layout/default"/>
    <dgm:cxn modelId="{D253A82C-9727-48A2-9386-CA43D50BB67B}" type="presParOf" srcId="{4CD044CF-B7EF-4410-9ADF-8E3B566E698D}" destId="{FFBBFBC9-579C-4C13-B66A-6DC9E235ECDA}" srcOrd="25" destOrd="0" presId="urn:microsoft.com/office/officeart/2005/8/layout/default"/>
    <dgm:cxn modelId="{57A7C132-2D7F-488C-AC20-B54151A02622}" type="presParOf" srcId="{4CD044CF-B7EF-4410-9ADF-8E3B566E698D}" destId="{4EA67610-08E4-409A-A55A-703CB25AB665}" srcOrd="26" destOrd="0" presId="urn:microsoft.com/office/officeart/2005/8/layout/default"/>
    <dgm:cxn modelId="{1F10A260-B14A-4C0E-A5B8-F2F11DB13174}" type="presParOf" srcId="{4CD044CF-B7EF-4410-9ADF-8E3B566E698D}" destId="{F5172FEC-0022-481D-A123-2234704EEFE2}" srcOrd="27" destOrd="0" presId="urn:microsoft.com/office/officeart/2005/8/layout/default"/>
    <dgm:cxn modelId="{AE047B0F-D8DD-4D72-88F4-738F94E8FB30}" type="presParOf" srcId="{4CD044CF-B7EF-4410-9ADF-8E3B566E698D}" destId="{87531C8B-810B-42AF-BEDF-646CEE6777DB}" srcOrd="2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BA9E3-1184-4B7E-BF72-9F3615AA480C}">
      <dsp:nvSpPr>
        <dsp:cNvPr id="0" name=""/>
        <dsp:cNvSpPr/>
      </dsp:nvSpPr>
      <dsp:spPr>
        <a:xfrm>
          <a:off x="2982" y="147462"/>
          <a:ext cx="1614772" cy="96886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Laki rakennuksen energiatehokkuudesta (uusi)</a:t>
          </a:r>
          <a:endParaRPr lang="en-US" sz="800" kern="1200" dirty="0"/>
        </a:p>
      </dsp:txBody>
      <dsp:txXfrm>
        <a:off x="2982" y="147462"/>
        <a:ext cx="1614772" cy="968863"/>
      </dsp:txXfrm>
    </dsp:sp>
    <dsp:sp modelId="{C58C6149-AA98-4EB7-B8A2-774127B0E227}">
      <dsp:nvSpPr>
        <dsp:cNvPr id="0" name=""/>
        <dsp:cNvSpPr/>
      </dsp:nvSpPr>
      <dsp:spPr>
        <a:xfrm>
          <a:off x="1779231" y="147462"/>
          <a:ext cx="1614772" cy="96886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Valtioneuvoston asetus rakennuksissa käytettävien energiamuotojen kertoimien lukuarvoista 788/2017 </a:t>
          </a:r>
          <a:endParaRPr lang="en-US" sz="800" kern="1200" dirty="0"/>
        </a:p>
      </dsp:txBody>
      <dsp:txXfrm>
        <a:off x="1779231" y="147462"/>
        <a:ext cx="1614772" cy="968863"/>
      </dsp:txXfrm>
    </dsp:sp>
    <dsp:sp modelId="{54D75113-DCB6-4DD6-BD58-0E8B7ECE93D8}">
      <dsp:nvSpPr>
        <dsp:cNvPr id="0" name=""/>
        <dsp:cNvSpPr/>
      </dsp:nvSpPr>
      <dsp:spPr>
        <a:xfrm>
          <a:off x="3555481" y="147462"/>
          <a:ext cx="1614772" cy="9688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rakennuksen energiatehokkuuden parantamisesta korjaus- ja muutostöissä 4/13+ muutos 2/17 </a:t>
          </a:r>
          <a:endParaRPr lang="en-US" sz="800" kern="1200" dirty="0"/>
        </a:p>
      </dsp:txBody>
      <dsp:txXfrm>
        <a:off x="3555481" y="147462"/>
        <a:ext cx="1614772" cy="968863"/>
      </dsp:txXfrm>
    </dsp:sp>
    <dsp:sp modelId="{5C8A7620-414C-428A-91B2-F58ED4301931}">
      <dsp:nvSpPr>
        <dsp:cNvPr id="0" name=""/>
        <dsp:cNvSpPr/>
      </dsp:nvSpPr>
      <dsp:spPr>
        <a:xfrm>
          <a:off x="5331730" y="14746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uuden rakennuksen energiatehokkuudesta 1010/2017 </a:t>
          </a:r>
          <a:endParaRPr lang="en-US" sz="800" kern="1200" dirty="0"/>
        </a:p>
      </dsp:txBody>
      <dsp:txXfrm>
        <a:off x="5331730" y="147462"/>
        <a:ext cx="1614772" cy="968863"/>
      </dsp:txXfrm>
    </dsp:sp>
    <dsp:sp modelId="{216B0371-AE70-4037-932D-386A9C2E50BF}">
      <dsp:nvSpPr>
        <dsp:cNvPr id="0" name=""/>
        <dsp:cNvSpPr/>
      </dsp:nvSpPr>
      <dsp:spPr>
        <a:xfrm>
          <a:off x="7107980" y="14746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38100"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Kansallinen rakennusten perusparannussuunnitelma </a:t>
          </a:r>
          <a:endParaRPr lang="en-US" sz="800" kern="1200" dirty="0"/>
        </a:p>
      </dsp:txBody>
      <dsp:txXfrm>
        <a:off x="7107980" y="147462"/>
        <a:ext cx="1614772" cy="968863"/>
      </dsp:txXfrm>
    </dsp:sp>
    <dsp:sp modelId="{9BB76077-B995-4B2F-8CF4-720079F21E5F}">
      <dsp:nvSpPr>
        <dsp:cNvPr id="0" name=""/>
        <dsp:cNvSpPr/>
      </dsp:nvSpPr>
      <dsp:spPr>
        <a:xfrm>
          <a:off x="2982" y="127780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rakennuksen energiatodistuksesta 1048/2017 </a:t>
          </a:r>
          <a:endParaRPr lang="en-US" sz="800" kern="1200" dirty="0"/>
        </a:p>
      </dsp:txBody>
      <dsp:txXfrm>
        <a:off x="2982" y="1277802"/>
        <a:ext cx="1614772" cy="968863"/>
      </dsp:txXfrm>
    </dsp:sp>
    <dsp:sp modelId="{F4C64A56-233D-434A-9AF6-68FB77FBDA74}">
      <dsp:nvSpPr>
        <dsp:cNvPr id="0" name=""/>
        <dsp:cNvSpPr/>
      </dsp:nvSpPr>
      <dsp:spPr>
        <a:xfrm>
          <a:off x="1779231" y="1277802"/>
          <a:ext cx="1614772" cy="96886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eräiden rakennuksen teknisten järjestelmien energiatehokkuuden vaatimuksista 718/2020</a:t>
          </a:r>
          <a:endParaRPr lang="en-US" sz="800" kern="1200" dirty="0"/>
        </a:p>
      </dsp:txBody>
      <dsp:txXfrm>
        <a:off x="1779231" y="1277802"/>
        <a:ext cx="1614772" cy="968863"/>
      </dsp:txXfrm>
    </dsp:sp>
    <dsp:sp modelId="{47E215BD-D26A-4E3D-97AD-E411272BAD15}">
      <dsp:nvSpPr>
        <dsp:cNvPr id="0" name=""/>
        <dsp:cNvSpPr/>
      </dsp:nvSpPr>
      <dsp:spPr>
        <a:xfrm>
          <a:off x="3555481" y="127780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Rakentamislaki, ”tuunaussarja” (mm. hiilijalanjälki, hiilikädenjälki, GWP) </a:t>
          </a:r>
          <a:endParaRPr lang="en-US" sz="800" kern="1200" dirty="0"/>
        </a:p>
      </dsp:txBody>
      <dsp:txXfrm>
        <a:off x="3555481" y="1277802"/>
        <a:ext cx="1614772" cy="968863"/>
      </dsp:txXfrm>
    </dsp:sp>
    <dsp:sp modelId="{61525010-C653-410C-A318-F89D52EEADCA}">
      <dsp:nvSpPr>
        <dsp:cNvPr id="0" name=""/>
        <dsp:cNvSpPr/>
      </dsp:nvSpPr>
      <dsp:spPr>
        <a:xfrm>
          <a:off x="5331730" y="127780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Laki rakennuksen energiatodistuksesta 50/2013 </a:t>
          </a:r>
          <a:endParaRPr lang="en-US" sz="800" kern="1200" dirty="0"/>
        </a:p>
      </dsp:txBody>
      <dsp:txXfrm>
        <a:off x="5331730" y="1277802"/>
        <a:ext cx="1614772" cy="968863"/>
      </dsp:txXfrm>
    </dsp:sp>
    <dsp:sp modelId="{5B387D8F-7269-47A3-8E60-22D642D29201}">
      <dsp:nvSpPr>
        <dsp:cNvPr id="0" name=""/>
        <dsp:cNvSpPr/>
      </dsp:nvSpPr>
      <dsp:spPr>
        <a:xfrm>
          <a:off x="7107980" y="1277802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Laki rakennusten varustamisesta sähköajoneuvojen latauspisteillä ja latauspistevalmiuksilla sekä automaatio- ja ohjausjärjestelmillä 733/2020 </a:t>
          </a:r>
          <a:endParaRPr lang="en-US" sz="800" kern="1200" dirty="0"/>
        </a:p>
      </dsp:txBody>
      <dsp:txXfrm>
        <a:off x="7107980" y="1277802"/>
        <a:ext cx="1614772" cy="968863"/>
      </dsp:txXfrm>
    </dsp:sp>
    <dsp:sp modelId="{A10FF022-225E-471E-BFA0-47E5FA066090}">
      <dsp:nvSpPr>
        <dsp:cNvPr id="0" name=""/>
        <dsp:cNvSpPr/>
      </dsp:nvSpPr>
      <dsp:spPr>
        <a:xfrm>
          <a:off x="2982" y="2408143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Laki rakennusten energiatodistustietojärjestelmästä 147/2015 </a:t>
          </a:r>
          <a:endParaRPr lang="en-US" sz="800" kern="1200" dirty="0"/>
        </a:p>
      </dsp:txBody>
      <dsp:txXfrm>
        <a:off x="2982" y="2408143"/>
        <a:ext cx="1614772" cy="968863"/>
      </dsp:txXfrm>
    </dsp:sp>
    <dsp:sp modelId="{173450DC-DF9B-43D6-AD5C-D3D8785A1D30}">
      <dsp:nvSpPr>
        <dsp:cNvPr id="0" name=""/>
        <dsp:cNvSpPr/>
      </dsp:nvSpPr>
      <dsp:spPr>
        <a:xfrm>
          <a:off x="1779231" y="2408143"/>
          <a:ext cx="1614772" cy="968863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Valtioneuvoston asetus rakennuksen energiatodistuksen laatijan pätevyydestä ja kevennetyn energiatodistusmenettelyn edellytyksistä 170/2013</a:t>
          </a:r>
          <a:endParaRPr lang="en-US" sz="800" kern="1200" dirty="0"/>
        </a:p>
      </dsp:txBody>
      <dsp:txXfrm>
        <a:off x="1779231" y="2408143"/>
        <a:ext cx="1614772" cy="968863"/>
      </dsp:txXfrm>
    </dsp:sp>
    <dsp:sp modelId="{AE87A3BB-04B9-4D4A-BF6A-A0093F0EC6EA}">
      <dsp:nvSpPr>
        <dsp:cNvPr id="0" name=""/>
        <dsp:cNvSpPr/>
      </dsp:nvSpPr>
      <dsp:spPr>
        <a:xfrm>
          <a:off x="3555481" y="2408143"/>
          <a:ext cx="1614772" cy="968863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/>
            <a:t>Ympäristöministeriön asetus uuden rakennuksen sisäilmastosta ja ilmanvaihdosta 1009/2017 </a:t>
          </a:r>
          <a:endParaRPr lang="en-US" sz="800" kern="1200"/>
        </a:p>
      </dsp:txBody>
      <dsp:txXfrm>
        <a:off x="3555481" y="2408143"/>
        <a:ext cx="1614772" cy="968863"/>
      </dsp:txXfrm>
    </dsp:sp>
    <dsp:sp modelId="{4EA67610-08E4-409A-A55A-703CB25AB665}">
      <dsp:nvSpPr>
        <dsp:cNvPr id="0" name=""/>
        <dsp:cNvSpPr/>
      </dsp:nvSpPr>
      <dsp:spPr>
        <a:xfrm>
          <a:off x="5318990" y="2404955"/>
          <a:ext cx="1614772" cy="96886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rakennusten vesi- ja viemärilaitteistoista 1047/2017 sekä asetuksen 2 ja 10 §:n muuttamisesta 814/2020 </a:t>
          </a:r>
          <a:endParaRPr lang="en-US" sz="800" kern="1200" dirty="0"/>
        </a:p>
      </dsp:txBody>
      <dsp:txXfrm>
        <a:off x="5318990" y="2404955"/>
        <a:ext cx="1614772" cy="968863"/>
      </dsp:txXfrm>
    </dsp:sp>
    <dsp:sp modelId="{87531C8B-810B-42AF-BEDF-646CEE6777DB}">
      <dsp:nvSpPr>
        <dsp:cNvPr id="0" name=""/>
        <dsp:cNvSpPr/>
      </dsp:nvSpPr>
      <dsp:spPr>
        <a:xfrm>
          <a:off x="7107980" y="2408143"/>
          <a:ext cx="1614772" cy="968863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800" b="0" i="0" kern="1200" baseline="0" dirty="0"/>
            <a:t>Ympäristöministeriön asetus rakennusten vesi- ja viemärilaitteistoista annetun ympäristöministeriön asetuksen muuttamisesta 62/2023 </a:t>
          </a:r>
          <a:endParaRPr lang="en-US" sz="800" kern="1200" dirty="0"/>
        </a:p>
      </dsp:txBody>
      <dsp:txXfrm>
        <a:off x="7107980" y="2408143"/>
        <a:ext cx="1614772" cy="9688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E9BF7-95E4-A242-BA1D-05FDCF603BE6}" type="datetime1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DC95D-4A3A-7D4E-AF7C-745F2732B1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456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16T09:34:57.670"/>
    </inkml:context>
    <inkml:brush xml:id="br0">
      <inkml:brushProperty name="width" value="0.2" units="cm"/>
      <inkml:brushProperty name="height" value="0.4" units="cm"/>
      <inkml:brushProperty name="color" value="#ED7D31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6T08:29:50.668"/>
    </inkml:context>
    <inkml:brush xml:id="br0">
      <inkml:brushProperty name="width" value="0.2" units="cm"/>
      <inkml:brushProperty name="height" value="0.4" units="cm"/>
      <inkml:brushProperty name="color" value="#00B05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40:01.845"/>
    </inkml:context>
    <inkml:brush xml:id="br0">
      <inkml:brushProperty name="width" value="0.2" units="cm"/>
      <inkml:brushProperty name="height" value="0.4" units="cm"/>
      <inkml:brushProperty name="color" value="#ED7D31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40:22.737"/>
    </inkml:context>
    <inkml:brush xml:id="br0">
      <inkml:brushProperty name="width" value="0.2" units="cm"/>
      <inkml:brushProperty name="height" value="0.4" units="cm"/>
      <inkml:brushProperty name="color" value="#ED7D31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45:30.805"/>
    </inkml:context>
    <inkml:brush xml:id="br0">
      <inkml:brushProperty name="width" value="0.2" units="cm"/>
      <inkml:brushProperty name="height" value="0.4" units="cm"/>
      <inkml:brushProperty name="color" value="#ED7D31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0 263,'0'0,"0"0,0 0,0 0,0 0,0 0,0 1,0-1,0 0,0 0,0 0,0 0,0 1,1 0,-1 4,3 8,3 5,-5-16,19 55,2-5,-21-49,16 42,-16-44,0 1,-1-1,0 0,0 0,0 1,1 2,-1-4,0 0,0 0,0 0,0 0,0 0,0 0,0 0,0 0,0 0,0 1,0-1,0 0,1 0,-1 0,0 0,0 0,0 0,0 0,0 0,0 0,0 0,0 0,0 0,0 0,0-1,1 1,-1 0,0 0,0 0,0 0,0 0,0 0,0 0,1-7,2-10,0 2,13-55,-12 53,1 0,0 1,8-20,-6 20,1-1,0 3,12-19,28-28,60-40,-91 88,-4 3,-3 2,-2 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45:40.955"/>
    </inkml:context>
    <inkml:brush xml:id="br0">
      <inkml:brushProperty name="width" value="0.2" units="cm"/>
      <inkml:brushProperty name="height" value="0.4" units="cm"/>
      <inkml:brushProperty name="color" value="#00B05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0 215,'0'0,"0"0,0 0,0 0,0 0,0 0,0 0,0 0,0 1,0-1,0 0,0 0,0 0,1 1,0 3,1 7,2 3,-3-12,16 45,1-4,-18-40,15 33,-15-36,0 2,0-1,1 0,-1 0,0 0,1 2,-1-3,0 0,0 0,0 0,0 0,0 0,0 1,0-1,0 0,0 0,0 0,0 0,0 0,1 0,-1 0,0 0,0 0,0 0,0 0,0 0,0 0,0 0,0 0,0 0,0 0,0 0,0 0,0 0,0-1,0 1,0 0,0 0,0 0,0 0,1-6,1-7,1 0,10-44,-9 44,0-1,-1 1,8-17,-5 17,1 0,-1 0,10-13,23-23,50-35,-76 74,-2 2,-2 2,-3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53:57.685"/>
    </inkml:context>
    <inkml:brush xml:id="br0">
      <inkml:brushProperty name="width" value="0.2" units="cm"/>
      <inkml:brushProperty name="height" value="0.4" units="cm"/>
      <inkml:brushProperty name="color" value="#FF000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54:16.493"/>
    </inkml:context>
    <inkml:brush xml:id="br0">
      <inkml:brushProperty name="width" value="0.2" units="cm"/>
      <inkml:brushProperty name="height" value="0.4" units="cm"/>
      <inkml:brushProperty name="color" value="#FF000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55:10.748"/>
    </inkml:context>
    <inkml:brush xml:id="br0">
      <inkml:brushProperty name="width" value="0.2" units="cm"/>
      <inkml:brushProperty name="height" value="0.4" units="cm"/>
      <inkml:brushProperty name="color" value="#FF000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56:18.937"/>
    </inkml:context>
    <inkml:brush xml:id="br0">
      <inkml:brushProperty name="width" value="0.2" units="cm"/>
      <inkml:brushProperty name="height" value="0.4" units="cm"/>
      <inkml:brushProperty name="color" value="#FF000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0 263,'0'0,"0"0,0 0,0 0,0 0,0 0,0 1,0-1,0 0,0 0,0 0,0 0,0 1,1 0,-1 4,3 8,3 5,-5-16,19 55,2-5,-21-49,16 42,-16-44,0 1,-1-1,0 0,0 0,0 1,1 2,-1-4,0 0,0 0,0 0,0 0,0 0,0 0,0 0,0 0,0 0,0 1,0-1,0 0,1 0,-1 0,0 0,0 0,0 0,0 0,0 0,0 0,0 0,0 0,0 0,0 0,0-1,1 1,-1 0,0 0,0 0,0 0,0 0,0 0,0 0,1-7,2-10,0 2,13-55,-12 53,1 0,0 1,8-20,-6 20,1-1,0 3,12-19,28-28,60-40,-91 88,-4 3,-3 2,-2 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7:58:13.460"/>
    </inkml:context>
    <inkml:brush xml:id="br0">
      <inkml:brushProperty name="width" value="0.2" units="cm"/>
      <inkml:brushProperty name="height" value="0.4" units="cm"/>
      <inkml:brushProperty name="color" value="#92D05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0,0 0,0 1,0 0,0-1,0 1,0-1,1 0,-1 0,0 1,1 2,2 11,6 23,6 12,-13-42,53 149,6-9,-57-138,44 114,-47-120,0 1,1 0,-2 0,1-1,0 2,1 5,-2-10,0 0,0 0,0 0,0 0,0 1,0 0,0-1,0 0,0 0,0 1,0-1,0 0,1 0,-1 0,0 0,0 0,0 0,0 0,1 0,-1 0,0 0,0 0,0 0,0 0,0-1,0 1,0 0,0-1,0 1,0-1,0 1,0 0,0 0,5-19,3-28,0 3,37-149,-33 147,1-1,1 3,22-56,-15 54,0 2,0 2,35-48,77-78,167-114,-253 246,-9 7,-10 8,-8 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5-04T08:56:20.386"/>
    </inkml:context>
    <inkml:brush xml:id="br0">
      <inkml:brushProperty name="width" value="0.2" units="cm"/>
      <inkml:brushProperty name="height" value="0.4" units="cm"/>
      <inkml:brushProperty name="color" value="#92D050"/>
      <inkml:brushProperty name="transparency" value="39"/>
      <inkml:brushProperty name="tip" value="rectangle"/>
      <inkml:brushProperty name="rasterOp" value="maskPen"/>
      <inkml:brushProperty name="ignorePressure" value="1"/>
    </inkml:brush>
  </inkml:definitions>
  <inkml:trace contextRef="#ctx0" brushRef="#br0">0 263,'0'0,"0"0,0 0,0 0,0 0,0 0,0 1,0-1,0 0,0 0,0 0,0 0,0 1,1 0,-1 4,3 8,3 5,-5-16,19 55,2-5,-21-49,16 42,-16-44,0 1,-1-1,0 0,0 0,0 1,1 2,-1-4,0 0,0 0,0 0,0 0,0 0,0 0,0 0,0 0,0 0,0 1,0-1,0 0,1 0,-1 0,0 0,0 0,0 0,0 0,0 0,0 0,0 0,0 0,0 0,0 0,0-1,1 1,-1 0,0 0,0 0,0 0,0 0,0 0,0 0,1-7,2-10,0 2,13-55,-12 53,1 0,0 1,8-20,-6 20,1-1,0 3,12-19,28-28,60-40,-91 88,-4 3,-3 2,-2 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3T05:27:57.326"/>
    </inkml:context>
    <inkml:brush xml:id="br0">
      <inkml:brushProperty name="width" value="0.2" units="cm"/>
      <inkml:brushProperty name="height" value="0.4" units="cm"/>
      <inkml:brushProperty name="color" value="#92D05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3T05:28:40.869"/>
    </inkml:context>
    <inkml:brush xml:id="br0">
      <inkml:brushProperty name="width" value="0.2" units="cm"/>
      <inkml:brushProperty name="height" value="0.4" units="cm"/>
      <inkml:brushProperty name="color" value="#92D05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3T05:30:48.430"/>
    </inkml:context>
    <inkml:brush xml:id="br0">
      <inkml:brushProperty name="width" value="0.2" units="cm"/>
      <inkml:brushProperty name="height" value="0.4" units="cm"/>
      <inkml:brushProperty name="color" value="#FF0000"/>
      <inkml:brushProperty name="transparency" value="40"/>
      <inkml:brushProperty name="tip" value="rectangle"/>
      <inkml:brushProperty name="rasterOp" value="maskPen"/>
      <inkml:brushProperty name="ignorePressure" value="1"/>
    </inkml:brush>
  </inkml:definitions>
  <inkml:trace contextRef="#ctx0" brushRef="#br0">0 729,'0'0,"0"1,0-1,0 1,0-1,0 0,0 1,0-1,0 1,0-1,1 1,-1-1,0 0,1 3,2 12,6 21,6 13,-13-42,53 150,6-11,-57-137,44 115,-47-121,0 0,1 1,-2 0,1 0,0 0,1 6,-2-10,0 0,0 1,0-1,0 0,0 0,0 1,0-1,0 0,0 0,0 1,0-1,0 0,1 1,-1-1,0 0,0 0,0 0,0 0,1 0,-1 0,0-1,0 1,0 0,0 0,0-1,0 1,0 0,0-1,0 1,0 0,0 0,0 0,0-1,5-18,3-27,0 1,37-147,-33 145,1 1,1 1,22-55,-15 54,0 2,0 3,35-50,77-77,167-113,-253 244,-9 8,-10 8,-8 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DBCB1-0306-AD41-9452-11E7C08D5C04}" type="datetime1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90029-A909-AD4E-9775-A0D64990AD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20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D61CC-052F-EA91-B1F1-FF50C9895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BE3362C-C5BD-C633-F6CB-044658921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76BB45FE-4077-ABFF-6D3C-7DA994C11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b="1"/>
              <a:t>Otsikko</a:t>
            </a:r>
          </a:p>
          <a:p>
            <a:r>
              <a:rPr lang="fi-FI"/>
              <a:t>Datakeskukset muuttavat investointikarttaa</a:t>
            </a:r>
          </a:p>
          <a:p>
            <a:r>
              <a:rPr lang="fi-FI" b="1"/>
              <a:t>Iso datapiste</a:t>
            </a:r>
          </a:p>
          <a:p>
            <a:r>
              <a:rPr lang="fi-FI" b="1"/>
              <a:t>7 </a:t>
            </a:r>
            <a:r>
              <a:rPr lang="fi-FI" b="1" err="1"/>
              <a:t>mrd</a:t>
            </a:r>
            <a:r>
              <a:rPr lang="fi-FI" b="1"/>
              <a:t> €</a:t>
            </a:r>
            <a:endParaRPr lang="fi-FI"/>
          </a:p>
          <a:p>
            <a:r>
              <a:rPr lang="fi-FI" b="1"/>
              <a:t>Yksi lause</a:t>
            </a:r>
          </a:p>
          <a:p>
            <a:r>
              <a:rPr lang="fi-FI"/>
              <a:t>Julkistetut datakeskushankkeet Suomessa.</a:t>
            </a:r>
          </a:p>
          <a:p>
            <a:r>
              <a:rPr lang="fi-FI" b="1"/>
              <a:t>pieni visuaalinen elementti</a:t>
            </a:r>
          </a:p>
          <a:p>
            <a:r>
              <a:rPr lang="fi-FI"/>
              <a:t>esim. 5–10 mm korkea </a:t>
            </a:r>
            <a:r>
              <a:rPr lang="fi-FI" err="1"/>
              <a:t>sparkline</a:t>
            </a:r>
            <a:r>
              <a:rPr lang="fi-FI"/>
              <a:t> alareunassa</a:t>
            </a:r>
          </a:p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E5D356D-F1E2-76A0-37B4-1C9D787BBD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300275-FB4C-4A5F-ABB8-2E75868E247B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 panose="020B05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6196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F5C992-2E8C-6545-EA6A-1C4DCEE6E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" y="4495800"/>
            <a:ext cx="1574800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99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2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here</a:t>
            </a:r>
            <a:endParaRPr lang="fi-FI" dirty="0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000" y="3563317"/>
            <a:ext cx="4141864" cy="12403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here</a:t>
            </a:r>
            <a:r>
              <a:rPr lang="fi-FI" dirty="0"/>
              <a:t>.</a:t>
            </a:r>
          </a:p>
        </p:txBody>
      </p:sp>
      <p:pic>
        <p:nvPicPr>
          <p:cNvPr id="5" name="Graphic 4" descr="LVI-TU:n logo.">
            <a:extLst>
              <a:ext uri="{FF2B5EF4-FFF2-40B4-BE49-F238E27FC236}">
                <a16:creationId xmlns:a16="http://schemas.microsoft.com/office/drawing/2014/main" id="{7C79BF82-6115-AD83-BEEF-C5321940A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DE59D6-FF8D-8462-4918-E222853BD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5804" y="4330460"/>
            <a:ext cx="1828800" cy="6987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C28C568-E817-D2B4-68E4-5B80E2565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965" y="4330460"/>
            <a:ext cx="3365035" cy="3588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84D286-CC19-F780-91A7-A08DF9C36A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789" y="0"/>
            <a:ext cx="3994030" cy="4330460"/>
          </a:xfrm>
          <a:custGeom>
            <a:avLst/>
            <a:gdLst>
              <a:gd name="connsiteX0" fmla="*/ 0 w 3994030"/>
              <a:gd name="connsiteY0" fmla="*/ 0 h 4330460"/>
              <a:gd name="connsiteX1" fmla="*/ 3994030 w 3994030"/>
              <a:gd name="connsiteY1" fmla="*/ 0 h 4330460"/>
              <a:gd name="connsiteX2" fmla="*/ 3994030 w 3994030"/>
              <a:gd name="connsiteY2" fmla="*/ 4330460 h 4330460"/>
              <a:gd name="connsiteX3" fmla="*/ 210206 w 3994030"/>
              <a:gd name="connsiteY3" fmla="*/ 4330460 h 4330460"/>
              <a:gd name="connsiteX4" fmla="*/ 0 w 3994030"/>
              <a:gd name="connsiteY4" fmla="*/ 4120254 h 4330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94030" h="4330460">
                <a:moveTo>
                  <a:pt x="0" y="0"/>
                </a:moveTo>
                <a:lnTo>
                  <a:pt x="3994030" y="0"/>
                </a:lnTo>
                <a:lnTo>
                  <a:pt x="3994030" y="4330460"/>
                </a:lnTo>
                <a:lnTo>
                  <a:pt x="210206" y="4330460"/>
                </a:lnTo>
                <a:cubicBezTo>
                  <a:pt x="94112" y="4330460"/>
                  <a:pt x="0" y="4236348"/>
                  <a:pt x="0" y="412025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>
                <a:latin typeface="+mn-lt"/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2" name="Graphic 1" descr="LVI-TU:n logo.">
            <a:extLst>
              <a:ext uri="{FF2B5EF4-FFF2-40B4-BE49-F238E27FC236}">
                <a16:creationId xmlns:a16="http://schemas.microsoft.com/office/drawing/2014/main" id="{2A760D77-08EF-A129-F306-0BA842837D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FEE8EEC-93E8-1A0F-F6CB-7138EC9C3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85804" y="4330460"/>
            <a:ext cx="1828800" cy="6987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13F3F3D-AFBB-DC2B-F416-C677E6B06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8965" y="4330460"/>
            <a:ext cx="3365035" cy="35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356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F5C992-2E8C-6545-EA6A-1C4DCEE6E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" y="4495800"/>
            <a:ext cx="1574800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99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2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here</a:t>
            </a:r>
            <a:endParaRPr lang="fi-FI" dirty="0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000" y="3563317"/>
            <a:ext cx="4141864" cy="12403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here</a:t>
            </a:r>
            <a:r>
              <a:rPr lang="fi-FI" dirty="0"/>
              <a:t>.</a:t>
            </a:r>
          </a:p>
        </p:txBody>
      </p:sp>
      <p:pic>
        <p:nvPicPr>
          <p:cNvPr id="5" name="Graphic 4" descr="LVI-TU:n logo.">
            <a:extLst>
              <a:ext uri="{FF2B5EF4-FFF2-40B4-BE49-F238E27FC236}">
                <a16:creationId xmlns:a16="http://schemas.microsoft.com/office/drawing/2014/main" id="{7C79BF82-6115-AD83-BEEF-C5321940A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DE59D6-FF8D-8462-4918-E222853BDC61}"/>
              </a:ext>
            </a:extLst>
          </p:cNvPr>
          <p:cNvSpPr/>
          <p:nvPr/>
        </p:nvSpPr>
        <p:spPr>
          <a:xfrm>
            <a:off x="7185804" y="4495800"/>
            <a:ext cx="1828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Round Single Corner of Rectangle 23">
            <a:extLst>
              <a:ext uri="{FF2B5EF4-FFF2-40B4-BE49-F238E27FC236}">
                <a16:creationId xmlns:a16="http://schemas.microsoft.com/office/drawing/2014/main" id="{EBD53E5D-1C96-8C33-87D4-E9CFFF17D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1833227">
            <a:off x="6779597" y="-173232"/>
            <a:ext cx="3029290" cy="3955590"/>
          </a:xfrm>
          <a:custGeom>
            <a:avLst/>
            <a:gdLst>
              <a:gd name="connsiteX0" fmla="*/ 0 w 4141865"/>
              <a:gd name="connsiteY0" fmla="*/ 0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41865 w 4141865"/>
              <a:gd name="connsiteY3" fmla="*/ 5143500 h 5143500"/>
              <a:gd name="connsiteX4" fmla="*/ 0 w 4141865"/>
              <a:gd name="connsiteY4" fmla="*/ 5143500 h 5143500"/>
              <a:gd name="connsiteX5" fmla="*/ 0 w 4141865"/>
              <a:gd name="connsiteY5" fmla="*/ 0 h 5143500"/>
              <a:gd name="connsiteX0" fmla="*/ 0 w 4141865"/>
              <a:gd name="connsiteY0" fmla="*/ 0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33953 w 4141865"/>
              <a:gd name="connsiteY3" fmla="*/ 3686632 h 5143500"/>
              <a:gd name="connsiteX4" fmla="*/ 0 w 4141865"/>
              <a:gd name="connsiteY4" fmla="*/ 5143500 h 5143500"/>
              <a:gd name="connsiteX5" fmla="*/ 0 w 4141865"/>
              <a:gd name="connsiteY5" fmla="*/ 0 h 5143500"/>
              <a:gd name="connsiteX0" fmla="*/ 401761 w 4141865"/>
              <a:gd name="connsiteY0" fmla="*/ 15573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33953 w 4141865"/>
              <a:gd name="connsiteY3" fmla="*/ 3686632 h 5143500"/>
              <a:gd name="connsiteX4" fmla="*/ 0 w 4141865"/>
              <a:gd name="connsiteY4" fmla="*/ 5143500 h 5143500"/>
              <a:gd name="connsiteX5" fmla="*/ 401761 w 4141865"/>
              <a:gd name="connsiteY5" fmla="*/ 15573 h 5143500"/>
              <a:gd name="connsiteX0" fmla="*/ 0 w 3740104"/>
              <a:gd name="connsiteY0" fmla="*/ 15573 h 4433158"/>
              <a:gd name="connsiteX1" fmla="*/ 3522118 w 3740104"/>
              <a:gd name="connsiteY1" fmla="*/ 0 h 4433158"/>
              <a:gd name="connsiteX2" fmla="*/ 3740104 w 3740104"/>
              <a:gd name="connsiteY2" fmla="*/ 217986 h 4433158"/>
              <a:gd name="connsiteX3" fmla="*/ 3732192 w 3740104"/>
              <a:gd name="connsiteY3" fmla="*/ 3686632 h 4433158"/>
              <a:gd name="connsiteX4" fmla="*/ 1362749 w 3740104"/>
              <a:gd name="connsiteY4" fmla="*/ 4433158 h 4433158"/>
              <a:gd name="connsiteX5" fmla="*/ 0 w 3740104"/>
              <a:gd name="connsiteY5" fmla="*/ 15573 h 4433158"/>
              <a:gd name="connsiteX0" fmla="*/ 0 w 3752398"/>
              <a:gd name="connsiteY0" fmla="*/ 15573 h 4433158"/>
              <a:gd name="connsiteX1" fmla="*/ 3522118 w 3752398"/>
              <a:gd name="connsiteY1" fmla="*/ 0 h 4433158"/>
              <a:gd name="connsiteX2" fmla="*/ 3740104 w 3752398"/>
              <a:gd name="connsiteY2" fmla="*/ 217986 h 4433158"/>
              <a:gd name="connsiteX3" fmla="*/ 3752124 w 3752398"/>
              <a:gd name="connsiteY3" fmla="*/ 3411939 h 4433158"/>
              <a:gd name="connsiteX4" fmla="*/ 1362749 w 3752398"/>
              <a:gd name="connsiteY4" fmla="*/ 4433158 h 4433158"/>
              <a:gd name="connsiteX5" fmla="*/ 0 w 3752398"/>
              <a:gd name="connsiteY5" fmla="*/ 15573 h 4433158"/>
              <a:gd name="connsiteX0" fmla="*/ 0 w 3752398"/>
              <a:gd name="connsiteY0" fmla="*/ 15573 h 3922577"/>
              <a:gd name="connsiteX1" fmla="*/ 3522118 w 3752398"/>
              <a:gd name="connsiteY1" fmla="*/ 0 h 3922577"/>
              <a:gd name="connsiteX2" fmla="*/ 3740104 w 3752398"/>
              <a:gd name="connsiteY2" fmla="*/ 217986 h 3922577"/>
              <a:gd name="connsiteX3" fmla="*/ 3752124 w 3752398"/>
              <a:gd name="connsiteY3" fmla="*/ 3411939 h 3922577"/>
              <a:gd name="connsiteX4" fmla="*/ 2068415 w 3752398"/>
              <a:gd name="connsiteY4" fmla="*/ 3922577 h 3922577"/>
              <a:gd name="connsiteX5" fmla="*/ 0 w 3752398"/>
              <a:gd name="connsiteY5" fmla="*/ 15573 h 3922577"/>
              <a:gd name="connsiteX0" fmla="*/ 0 w 3029290"/>
              <a:gd name="connsiteY0" fmla="*/ 13267 h 3922577"/>
              <a:gd name="connsiteX1" fmla="*/ 2799010 w 3029290"/>
              <a:gd name="connsiteY1" fmla="*/ 0 h 3922577"/>
              <a:gd name="connsiteX2" fmla="*/ 3016996 w 3029290"/>
              <a:gd name="connsiteY2" fmla="*/ 217986 h 3922577"/>
              <a:gd name="connsiteX3" fmla="*/ 3029016 w 3029290"/>
              <a:gd name="connsiteY3" fmla="*/ 3411939 h 3922577"/>
              <a:gd name="connsiteX4" fmla="*/ 1345307 w 3029290"/>
              <a:gd name="connsiteY4" fmla="*/ 3922577 h 3922577"/>
              <a:gd name="connsiteX5" fmla="*/ 0 w 3029290"/>
              <a:gd name="connsiteY5" fmla="*/ 13267 h 3922577"/>
              <a:gd name="connsiteX0" fmla="*/ 0 w 3029290"/>
              <a:gd name="connsiteY0" fmla="*/ 13267 h 3966241"/>
              <a:gd name="connsiteX1" fmla="*/ 2799010 w 3029290"/>
              <a:gd name="connsiteY1" fmla="*/ 0 h 3966241"/>
              <a:gd name="connsiteX2" fmla="*/ 3016996 w 3029290"/>
              <a:gd name="connsiteY2" fmla="*/ 217986 h 3966241"/>
              <a:gd name="connsiteX3" fmla="*/ 3029016 w 3029290"/>
              <a:gd name="connsiteY3" fmla="*/ 3411939 h 3966241"/>
              <a:gd name="connsiteX4" fmla="*/ 1242094 w 3029290"/>
              <a:gd name="connsiteY4" fmla="*/ 3966241 h 3966241"/>
              <a:gd name="connsiteX5" fmla="*/ 0 w 3029290"/>
              <a:gd name="connsiteY5" fmla="*/ 13267 h 3966241"/>
              <a:gd name="connsiteX0" fmla="*/ 0 w 3029290"/>
              <a:gd name="connsiteY0" fmla="*/ 13267 h 3955590"/>
              <a:gd name="connsiteX1" fmla="*/ 2799010 w 3029290"/>
              <a:gd name="connsiteY1" fmla="*/ 0 h 3955590"/>
              <a:gd name="connsiteX2" fmla="*/ 3016996 w 3029290"/>
              <a:gd name="connsiteY2" fmla="*/ 217986 h 3955590"/>
              <a:gd name="connsiteX3" fmla="*/ 3029016 w 3029290"/>
              <a:gd name="connsiteY3" fmla="*/ 3411939 h 3955590"/>
              <a:gd name="connsiteX4" fmla="*/ 1238793 w 3029290"/>
              <a:gd name="connsiteY4" fmla="*/ 3955590 h 3955590"/>
              <a:gd name="connsiteX5" fmla="*/ 0 w 3029290"/>
              <a:gd name="connsiteY5" fmla="*/ 13267 h 395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9290" h="3955590">
                <a:moveTo>
                  <a:pt x="0" y="13267"/>
                </a:moveTo>
                <a:lnTo>
                  <a:pt x="2799010" y="0"/>
                </a:lnTo>
                <a:cubicBezTo>
                  <a:pt x="2919400" y="0"/>
                  <a:pt x="3016996" y="97596"/>
                  <a:pt x="3016996" y="217986"/>
                </a:cubicBezTo>
                <a:cubicBezTo>
                  <a:pt x="3014359" y="1374201"/>
                  <a:pt x="3031653" y="2255724"/>
                  <a:pt x="3029016" y="3411939"/>
                </a:cubicBezTo>
                <a:lnTo>
                  <a:pt x="1238793" y="3955590"/>
                </a:lnTo>
                <a:lnTo>
                  <a:pt x="0" y="132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8ED46DB5-498A-CD01-DE8E-6D6FFA0FD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18632" y="0"/>
            <a:ext cx="2740931" cy="5157667"/>
          </a:xfrm>
          <a:prstGeom prst="rect">
            <a:avLst/>
          </a:prstGeom>
        </p:spPr>
      </p:pic>
      <p:pic>
        <p:nvPicPr>
          <p:cNvPr id="2" name="Graphic 1" descr="LVI-TU:n logo.">
            <a:extLst>
              <a:ext uri="{FF2B5EF4-FFF2-40B4-BE49-F238E27FC236}">
                <a16:creationId xmlns:a16="http://schemas.microsoft.com/office/drawing/2014/main" id="{41D4012D-9C30-0979-549D-122D711D9F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9DE824-3BA8-1BCA-2931-7B16282354A9}"/>
              </a:ext>
            </a:extLst>
          </p:cNvPr>
          <p:cNvSpPr/>
          <p:nvPr userDrawn="1"/>
        </p:nvSpPr>
        <p:spPr>
          <a:xfrm>
            <a:off x="7185804" y="4495800"/>
            <a:ext cx="1828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ound Single Corner of Rectangle 23">
            <a:extLst>
              <a:ext uri="{FF2B5EF4-FFF2-40B4-BE49-F238E27FC236}">
                <a16:creationId xmlns:a16="http://schemas.microsoft.com/office/drawing/2014/main" id="{47C5948E-28FD-9853-6A49-A16F7B691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1833227">
            <a:off x="6779597" y="-173232"/>
            <a:ext cx="3029290" cy="3955590"/>
          </a:xfrm>
          <a:custGeom>
            <a:avLst/>
            <a:gdLst>
              <a:gd name="connsiteX0" fmla="*/ 0 w 4141865"/>
              <a:gd name="connsiteY0" fmla="*/ 0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41865 w 4141865"/>
              <a:gd name="connsiteY3" fmla="*/ 5143500 h 5143500"/>
              <a:gd name="connsiteX4" fmla="*/ 0 w 4141865"/>
              <a:gd name="connsiteY4" fmla="*/ 5143500 h 5143500"/>
              <a:gd name="connsiteX5" fmla="*/ 0 w 4141865"/>
              <a:gd name="connsiteY5" fmla="*/ 0 h 5143500"/>
              <a:gd name="connsiteX0" fmla="*/ 0 w 4141865"/>
              <a:gd name="connsiteY0" fmla="*/ 0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33953 w 4141865"/>
              <a:gd name="connsiteY3" fmla="*/ 3686632 h 5143500"/>
              <a:gd name="connsiteX4" fmla="*/ 0 w 4141865"/>
              <a:gd name="connsiteY4" fmla="*/ 5143500 h 5143500"/>
              <a:gd name="connsiteX5" fmla="*/ 0 w 4141865"/>
              <a:gd name="connsiteY5" fmla="*/ 0 h 5143500"/>
              <a:gd name="connsiteX0" fmla="*/ 401761 w 4141865"/>
              <a:gd name="connsiteY0" fmla="*/ 15573 h 5143500"/>
              <a:gd name="connsiteX1" fmla="*/ 3923879 w 4141865"/>
              <a:gd name="connsiteY1" fmla="*/ 0 h 5143500"/>
              <a:gd name="connsiteX2" fmla="*/ 4141865 w 4141865"/>
              <a:gd name="connsiteY2" fmla="*/ 217986 h 5143500"/>
              <a:gd name="connsiteX3" fmla="*/ 4133953 w 4141865"/>
              <a:gd name="connsiteY3" fmla="*/ 3686632 h 5143500"/>
              <a:gd name="connsiteX4" fmla="*/ 0 w 4141865"/>
              <a:gd name="connsiteY4" fmla="*/ 5143500 h 5143500"/>
              <a:gd name="connsiteX5" fmla="*/ 401761 w 4141865"/>
              <a:gd name="connsiteY5" fmla="*/ 15573 h 5143500"/>
              <a:gd name="connsiteX0" fmla="*/ 0 w 3740104"/>
              <a:gd name="connsiteY0" fmla="*/ 15573 h 4433158"/>
              <a:gd name="connsiteX1" fmla="*/ 3522118 w 3740104"/>
              <a:gd name="connsiteY1" fmla="*/ 0 h 4433158"/>
              <a:gd name="connsiteX2" fmla="*/ 3740104 w 3740104"/>
              <a:gd name="connsiteY2" fmla="*/ 217986 h 4433158"/>
              <a:gd name="connsiteX3" fmla="*/ 3732192 w 3740104"/>
              <a:gd name="connsiteY3" fmla="*/ 3686632 h 4433158"/>
              <a:gd name="connsiteX4" fmla="*/ 1362749 w 3740104"/>
              <a:gd name="connsiteY4" fmla="*/ 4433158 h 4433158"/>
              <a:gd name="connsiteX5" fmla="*/ 0 w 3740104"/>
              <a:gd name="connsiteY5" fmla="*/ 15573 h 4433158"/>
              <a:gd name="connsiteX0" fmla="*/ 0 w 3752398"/>
              <a:gd name="connsiteY0" fmla="*/ 15573 h 4433158"/>
              <a:gd name="connsiteX1" fmla="*/ 3522118 w 3752398"/>
              <a:gd name="connsiteY1" fmla="*/ 0 h 4433158"/>
              <a:gd name="connsiteX2" fmla="*/ 3740104 w 3752398"/>
              <a:gd name="connsiteY2" fmla="*/ 217986 h 4433158"/>
              <a:gd name="connsiteX3" fmla="*/ 3752124 w 3752398"/>
              <a:gd name="connsiteY3" fmla="*/ 3411939 h 4433158"/>
              <a:gd name="connsiteX4" fmla="*/ 1362749 w 3752398"/>
              <a:gd name="connsiteY4" fmla="*/ 4433158 h 4433158"/>
              <a:gd name="connsiteX5" fmla="*/ 0 w 3752398"/>
              <a:gd name="connsiteY5" fmla="*/ 15573 h 4433158"/>
              <a:gd name="connsiteX0" fmla="*/ 0 w 3752398"/>
              <a:gd name="connsiteY0" fmla="*/ 15573 h 3922577"/>
              <a:gd name="connsiteX1" fmla="*/ 3522118 w 3752398"/>
              <a:gd name="connsiteY1" fmla="*/ 0 h 3922577"/>
              <a:gd name="connsiteX2" fmla="*/ 3740104 w 3752398"/>
              <a:gd name="connsiteY2" fmla="*/ 217986 h 3922577"/>
              <a:gd name="connsiteX3" fmla="*/ 3752124 w 3752398"/>
              <a:gd name="connsiteY3" fmla="*/ 3411939 h 3922577"/>
              <a:gd name="connsiteX4" fmla="*/ 2068415 w 3752398"/>
              <a:gd name="connsiteY4" fmla="*/ 3922577 h 3922577"/>
              <a:gd name="connsiteX5" fmla="*/ 0 w 3752398"/>
              <a:gd name="connsiteY5" fmla="*/ 15573 h 3922577"/>
              <a:gd name="connsiteX0" fmla="*/ 0 w 3029290"/>
              <a:gd name="connsiteY0" fmla="*/ 13267 h 3922577"/>
              <a:gd name="connsiteX1" fmla="*/ 2799010 w 3029290"/>
              <a:gd name="connsiteY1" fmla="*/ 0 h 3922577"/>
              <a:gd name="connsiteX2" fmla="*/ 3016996 w 3029290"/>
              <a:gd name="connsiteY2" fmla="*/ 217986 h 3922577"/>
              <a:gd name="connsiteX3" fmla="*/ 3029016 w 3029290"/>
              <a:gd name="connsiteY3" fmla="*/ 3411939 h 3922577"/>
              <a:gd name="connsiteX4" fmla="*/ 1345307 w 3029290"/>
              <a:gd name="connsiteY4" fmla="*/ 3922577 h 3922577"/>
              <a:gd name="connsiteX5" fmla="*/ 0 w 3029290"/>
              <a:gd name="connsiteY5" fmla="*/ 13267 h 3922577"/>
              <a:gd name="connsiteX0" fmla="*/ 0 w 3029290"/>
              <a:gd name="connsiteY0" fmla="*/ 13267 h 3966241"/>
              <a:gd name="connsiteX1" fmla="*/ 2799010 w 3029290"/>
              <a:gd name="connsiteY1" fmla="*/ 0 h 3966241"/>
              <a:gd name="connsiteX2" fmla="*/ 3016996 w 3029290"/>
              <a:gd name="connsiteY2" fmla="*/ 217986 h 3966241"/>
              <a:gd name="connsiteX3" fmla="*/ 3029016 w 3029290"/>
              <a:gd name="connsiteY3" fmla="*/ 3411939 h 3966241"/>
              <a:gd name="connsiteX4" fmla="*/ 1242094 w 3029290"/>
              <a:gd name="connsiteY4" fmla="*/ 3966241 h 3966241"/>
              <a:gd name="connsiteX5" fmla="*/ 0 w 3029290"/>
              <a:gd name="connsiteY5" fmla="*/ 13267 h 3966241"/>
              <a:gd name="connsiteX0" fmla="*/ 0 w 3029290"/>
              <a:gd name="connsiteY0" fmla="*/ 13267 h 3955590"/>
              <a:gd name="connsiteX1" fmla="*/ 2799010 w 3029290"/>
              <a:gd name="connsiteY1" fmla="*/ 0 h 3955590"/>
              <a:gd name="connsiteX2" fmla="*/ 3016996 w 3029290"/>
              <a:gd name="connsiteY2" fmla="*/ 217986 h 3955590"/>
              <a:gd name="connsiteX3" fmla="*/ 3029016 w 3029290"/>
              <a:gd name="connsiteY3" fmla="*/ 3411939 h 3955590"/>
              <a:gd name="connsiteX4" fmla="*/ 1238793 w 3029290"/>
              <a:gd name="connsiteY4" fmla="*/ 3955590 h 3955590"/>
              <a:gd name="connsiteX5" fmla="*/ 0 w 3029290"/>
              <a:gd name="connsiteY5" fmla="*/ 13267 h 3955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29290" h="3955590">
                <a:moveTo>
                  <a:pt x="0" y="13267"/>
                </a:moveTo>
                <a:lnTo>
                  <a:pt x="2799010" y="0"/>
                </a:lnTo>
                <a:cubicBezTo>
                  <a:pt x="2919400" y="0"/>
                  <a:pt x="3016996" y="97596"/>
                  <a:pt x="3016996" y="217986"/>
                </a:cubicBezTo>
                <a:cubicBezTo>
                  <a:pt x="3014359" y="1374201"/>
                  <a:pt x="3031653" y="2255724"/>
                  <a:pt x="3029016" y="3411939"/>
                </a:cubicBezTo>
                <a:lnTo>
                  <a:pt x="1238793" y="3955590"/>
                </a:lnTo>
                <a:lnTo>
                  <a:pt x="0" y="1326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7C03BD-AB64-4F26-1532-D0D93D3C89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18632" y="0"/>
            <a:ext cx="2740931" cy="51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40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oi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F5C992-2E8C-6545-EA6A-1C4DCEE6E6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8900" y="4495800"/>
            <a:ext cx="1574800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152D109-806E-7C42-A43D-8EC7EE87E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99" y="1396410"/>
            <a:ext cx="4141865" cy="194737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FontTx/>
              <a:buNone/>
              <a:defRPr sz="2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here</a:t>
            </a:r>
            <a:endParaRPr lang="fi-FI" dirty="0"/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995938F7-E598-244F-9A27-4078293C7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000" y="3563317"/>
            <a:ext cx="4141864" cy="12403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fi-FI" dirty="0" err="1"/>
              <a:t>Add</a:t>
            </a:r>
            <a:r>
              <a:rPr lang="fi-FI" dirty="0"/>
              <a:t> </a:t>
            </a:r>
            <a:r>
              <a:rPr lang="fi-FI" dirty="0" err="1"/>
              <a:t>text</a:t>
            </a:r>
            <a:r>
              <a:rPr lang="fi-FI" dirty="0"/>
              <a:t> </a:t>
            </a:r>
            <a:r>
              <a:rPr lang="fi-FI" dirty="0" err="1"/>
              <a:t>here</a:t>
            </a:r>
            <a:r>
              <a:rPr lang="fi-FI" dirty="0"/>
              <a:t>.</a:t>
            </a:r>
          </a:p>
        </p:txBody>
      </p:sp>
      <p:pic>
        <p:nvPicPr>
          <p:cNvPr id="5" name="Graphic 4" descr="LVI-TU:n logo.">
            <a:extLst>
              <a:ext uri="{FF2B5EF4-FFF2-40B4-BE49-F238E27FC236}">
                <a16:creationId xmlns:a16="http://schemas.microsoft.com/office/drawing/2014/main" id="{7C79BF82-6115-AD83-BEEF-C5321940A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2DE59D6-FF8D-8462-4918-E222853BDC61}"/>
              </a:ext>
            </a:extLst>
          </p:cNvPr>
          <p:cNvSpPr/>
          <p:nvPr/>
        </p:nvSpPr>
        <p:spPr>
          <a:xfrm>
            <a:off x="7185804" y="4495800"/>
            <a:ext cx="1828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4F847B1-0F0D-BECC-FFFD-8103AAB455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8893" y="-1401"/>
            <a:ext cx="5015107" cy="2187039"/>
          </a:xfrm>
          <a:prstGeom prst="rect">
            <a:avLst/>
          </a:prstGeom>
        </p:spPr>
      </p:pic>
      <p:pic>
        <p:nvPicPr>
          <p:cNvPr id="2" name="Graphic 1" descr="LVI-TU:n logo.">
            <a:extLst>
              <a:ext uri="{FF2B5EF4-FFF2-40B4-BE49-F238E27FC236}">
                <a16:creationId xmlns:a16="http://schemas.microsoft.com/office/drawing/2014/main" id="{E2378DA4-B8AE-B93A-55C3-CBB6069D45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999" y="326577"/>
            <a:ext cx="2231783" cy="64572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12D651-95D1-0E92-8066-5AFB0B7FE3DD}"/>
              </a:ext>
            </a:extLst>
          </p:cNvPr>
          <p:cNvSpPr/>
          <p:nvPr userDrawn="1"/>
        </p:nvSpPr>
        <p:spPr>
          <a:xfrm>
            <a:off x="7185804" y="4495800"/>
            <a:ext cx="1828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0F34C7D-E7B6-D750-E40D-6D246C2B8E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28893" y="-1401"/>
            <a:ext cx="5015107" cy="21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0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70537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66403EC-137C-03E2-FC8A-74B2271C2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91001" y="-1400"/>
            <a:ext cx="3352999" cy="146221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CE38180-9A7F-85E1-23F1-04F255541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91001" y="-1400"/>
            <a:ext cx="3352999" cy="146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5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F74A5B60-B602-844B-A45E-BBBE20D64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4808798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51A9518-E2DB-3245-B57E-A2108BC68F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14" y="1200151"/>
            <a:ext cx="4808798" cy="3148826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BEDCC12-3357-CB80-1361-3A7886CDAB4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2585" y="252298"/>
            <a:ext cx="3538271" cy="4096679"/>
          </a:xfrm>
          <a:custGeom>
            <a:avLst/>
            <a:gdLst>
              <a:gd name="connsiteX0" fmla="*/ 149280 w 3538271"/>
              <a:gd name="connsiteY0" fmla="*/ 0 h 4096679"/>
              <a:gd name="connsiteX1" fmla="*/ 3388991 w 3538271"/>
              <a:gd name="connsiteY1" fmla="*/ 0 h 4096679"/>
              <a:gd name="connsiteX2" fmla="*/ 3538271 w 3538271"/>
              <a:gd name="connsiteY2" fmla="*/ 149280 h 4096679"/>
              <a:gd name="connsiteX3" fmla="*/ 3538271 w 3538271"/>
              <a:gd name="connsiteY3" fmla="*/ 3947399 h 4096679"/>
              <a:gd name="connsiteX4" fmla="*/ 3388991 w 3538271"/>
              <a:gd name="connsiteY4" fmla="*/ 4096679 h 4096679"/>
              <a:gd name="connsiteX5" fmla="*/ 149280 w 3538271"/>
              <a:gd name="connsiteY5" fmla="*/ 4096679 h 4096679"/>
              <a:gd name="connsiteX6" fmla="*/ 0 w 3538271"/>
              <a:gd name="connsiteY6" fmla="*/ 3947399 h 4096679"/>
              <a:gd name="connsiteX7" fmla="*/ 0 w 3538271"/>
              <a:gd name="connsiteY7" fmla="*/ 149280 h 4096679"/>
              <a:gd name="connsiteX8" fmla="*/ 149280 w 3538271"/>
              <a:gd name="connsiteY8" fmla="*/ 0 h 409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38271" h="4096679">
                <a:moveTo>
                  <a:pt x="149280" y="0"/>
                </a:moveTo>
                <a:lnTo>
                  <a:pt x="3388991" y="0"/>
                </a:lnTo>
                <a:cubicBezTo>
                  <a:pt x="3471436" y="0"/>
                  <a:pt x="3538271" y="66835"/>
                  <a:pt x="3538271" y="149280"/>
                </a:cubicBezTo>
                <a:lnTo>
                  <a:pt x="3538271" y="3947399"/>
                </a:lnTo>
                <a:cubicBezTo>
                  <a:pt x="3538271" y="4029844"/>
                  <a:pt x="3471436" y="4096679"/>
                  <a:pt x="3388991" y="4096679"/>
                </a:cubicBezTo>
                <a:lnTo>
                  <a:pt x="149280" y="4096679"/>
                </a:lnTo>
                <a:cubicBezTo>
                  <a:pt x="66835" y="4096679"/>
                  <a:pt x="0" y="4029844"/>
                  <a:pt x="0" y="3947399"/>
                </a:cubicBezTo>
                <a:lnTo>
                  <a:pt x="0" y="149280"/>
                </a:lnTo>
                <a:cubicBezTo>
                  <a:pt x="0" y="66835"/>
                  <a:pt x="66835" y="0"/>
                  <a:pt x="1492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8565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1C4D309-6C7C-7A42-A145-341021633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lt"/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55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2377" y="3074670"/>
            <a:ext cx="1930903" cy="137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1BE94C0-2462-B795-8DF2-CF1E0206B2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6549" y="3074670"/>
            <a:ext cx="1930903" cy="137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A253805-F041-3F73-B403-E219E243DA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60719" y="3074670"/>
            <a:ext cx="1930903" cy="13716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B83AB1-B300-A778-5A1A-CAE63B902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4510" y="1543050"/>
            <a:ext cx="1325880" cy="1325880"/>
          </a:xfrm>
          <a:prstGeom prst="ellips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ED23160-8848-617D-46DB-0CCD88DDF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09060" y="1520190"/>
            <a:ext cx="1325880" cy="1325880"/>
          </a:xfrm>
          <a:prstGeom prst="ellips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77B18CE-8628-294C-7911-E0EBB10B29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3230" y="1520190"/>
            <a:ext cx="1325880" cy="1325880"/>
          </a:xfrm>
          <a:prstGeom prst="ellipse">
            <a:avLst/>
          </a:prstGeom>
          <a:solidFill>
            <a:schemeClr val="accent1">
              <a:tint val="100000"/>
              <a:shade val="100000"/>
              <a:satMod val="1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6CB1673-D490-C7A3-F93B-3C08A26B2D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29376" y="1469988"/>
            <a:ext cx="633287" cy="1371600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bg1"/>
              </a:buClr>
              <a:buNone/>
              <a:defRPr sz="80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1</a:t>
            </a:r>
            <a:endParaRPr lang="en-FI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6800EA0-AA69-7EB8-0473-456CBAC0D0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8447" y="1458558"/>
            <a:ext cx="1208183" cy="1371600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bg1"/>
              </a:buClr>
              <a:buNone/>
              <a:defRPr sz="80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3</a:t>
            </a:r>
            <a:endParaRPr lang="en-FI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85A4A44-CB87-A021-E9B0-3A49E189D9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18670" y="1444891"/>
            <a:ext cx="891599" cy="1371600"/>
          </a:xfrm>
        </p:spPr>
        <p:txBody>
          <a:bodyPr anchor="ctr">
            <a:noAutofit/>
          </a:bodyPr>
          <a:lstStyle>
            <a:lvl1pPr marL="0" indent="0" algn="ctr">
              <a:buClr>
                <a:schemeClr val="bg1"/>
              </a:buClr>
              <a:buNone/>
              <a:defRPr sz="80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64684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mma tekstikalv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650F6-50E2-8DD5-0774-B93E98EA77A4}"/>
              </a:ext>
            </a:extLst>
          </p:cNvPr>
          <p:cNvSpPr/>
          <p:nvPr/>
        </p:nvSpPr>
        <p:spPr>
          <a:xfrm>
            <a:off x="7348654" y="4393580"/>
            <a:ext cx="1795346" cy="7193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328FB59-FEC5-37F8-DAE5-70FB61A6B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2752" y="4557737"/>
            <a:ext cx="1379133" cy="3990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7052E1C-9FCC-75CC-8592-D3D4678EA949}"/>
              </a:ext>
            </a:extLst>
          </p:cNvPr>
          <p:cNvSpPr/>
          <p:nvPr userDrawn="1"/>
        </p:nvSpPr>
        <p:spPr>
          <a:xfrm>
            <a:off x="7348654" y="4393580"/>
            <a:ext cx="1795346" cy="7193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D26B18A-75BD-14C1-64EA-4AC3C759E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2752" y="4557737"/>
            <a:ext cx="1379133" cy="3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mma numeroint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650F6-50E2-8DD5-0774-B93E98EA7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48654" y="4393580"/>
            <a:ext cx="1795346" cy="7193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13B43A8-1B21-2E47-8E6F-5336E384E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D99C2-1F54-9F4D-BF5C-C615D5F08F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21170" y="1200150"/>
            <a:ext cx="2346565" cy="13716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328FB59-FEC5-37F8-DAE5-70FB61A6BC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2752" y="4557737"/>
            <a:ext cx="1379133" cy="399029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9439B30-325F-E966-F371-B941F9CB2A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1961" y="2846813"/>
            <a:ext cx="2346565" cy="13716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A1BDC6A-698F-2A2E-DEDB-ABC63B95D1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8000" y="1200150"/>
            <a:ext cx="2346565" cy="13716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F2D2FBC-E296-2FD6-0117-2C3A6DEE3A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7999" y="2846813"/>
            <a:ext cx="2346565" cy="13716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3DD0FE9-3230-32C8-2EB1-200E94F1C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9367" y="1207098"/>
            <a:ext cx="1576118" cy="1371600"/>
          </a:xfrm>
        </p:spPr>
        <p:txBody>
          <a:bodyPr anchor="ctr">
            <a:noAutofit/>
          </a:bodyPr>
          <a:lstStyle>
            <a:lvl1pPr marL="0" indent="0" algn="r">
              <a:buClr>
                <a:schemeClr val="bg1"/>
              </a:buClr>
              <a:buNone/>
              <a:defRPr sz="98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1</a:t>
            </a:r>
            <a:endParaRPr lang="en-FI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77001B2-0680-7A25-F3EF-89F9F6ED8EF6}"/>
              </a:ext>
            </a:extLst>
          </p:cNvPr>
          <p:cNvCxnSpPr>
            <a:cxnSpLocks/>
          </p:cNvCxnSpPr>
          <p:nvPr/>
        </p:nvCxnSpPr>
        <p:spPr>
          <a:xfrm>
            <a:off x="1925258" y="1428750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BE6C4AF-E939-D8FA-B21A-646165C15E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9365" y="2846813"/>
            <a:ext cx="1576119" cy="1371600"/>
          </a:xfrm>
        </p:spPr>
        <p:txBody>
          <a:bodyPr anchor="ctr">
            <a:noAutofit/>
          </a:bodyPr>
          <a:lstStyle>
            <a:lvl1pPr marL="0" indent="0" algn="r">
              <a:buClr>
                <a:schemeClr val="bg1"/>
              </a:buClr>
              <a:buNone/>
              <a:defRPr sz="98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3</a:t>
            </a:r>
            <a:endParaRPr lang="en-FI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B450FEA-BA11-F71C-1571-8A33B1716B86}"/>
              </a:ext>
            </a:extLst>
          </p:cNvPr>
          <p:cNvCxnSpPr>
            <a:cxnSpLocks/>
          </p:cNvCxnSpPr>
          <p:nvPr/>
        </p:nvCxnSpPr>
        <p:spPr>
          <a:xfrm>
            <a:off x="1925258" y="3068465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31CBF71-2E6D-887D-D6C9-62B93F871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72000" y="1199478"/>
            <a:ext cx="1283515" cy="1371600"/>
          </a:xfrm>
        </p:spPr>
        <p:txBody>
          <a:bodyPr anchor="ctr">
            <a:noAutofit/>
          </a:bodyPr>
          <a:lstStyle>
            <a:lvl1pPr marL="0" indent="0" algn="r">
              <a:buClr>
                <a:schemeClr val="bg1"/>
              </a:buClr>
              <a:buNone/>
              <a:defRPr sz="98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2</a:t>
            </a:r>
            <a:endParaRPr lang="en-FI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F6569C-E1F9-49AC-8D3C-4DB01831659F}"/>
              </a:ext>
            </a:extLst>
          </p:cNvPr>
          <p:cNvCxnSpPr>
            <a:cxnSpLocks/>
          </p:cNvCxnSpPr>
          <p:nvPr/>
        </p:nvCxnSpPr>
        <p:spPr>
          <a:xfrm>
            <a:off x="5975288" y="1421130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D344ED9-072C-71ED-F964-35714C65F2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0" y="2839193"/>
            <a:ext cx="1283515" cy="1371600"/>
          </a:xfrm>
        </p:spPr>
        <p:txBody>
          <a:bodyPr anchor="ctr">
            <a:noAutofit/>
          </a:bodyPr>
          <a:lstStyle>
            <a:lvl1pPr marL="0" indent="0" algn="r">
              <a:buClr>
                <a:schemeClr val="bg1"/>
              </a:buClr>
              <a:buNone/>
              <a:defRPr sz="9800" b="0" i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4</a:t>
            </a:r>
            <a:endParaRPr lang="en-FI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1D86B36-C471-BA20-8234-F033547F02A2}"/>
              </a:ext>
            </a:extLst>
          </p:cNvPr>
          <p:cNvCxnSpPr>
            <a:cxnSpLocks/>
          </p:cNvCxnSpPr>
          <p:nvPr/>
        </p:nvCxnSpPr>
        <p:spPr>
          <a:xfrm>
            <a:off x="5975288" y="3060845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CE62968-CBDD-FD46-C26E-75039A1B8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8654" y="4393580"/>
            <a:ext cx="1795346" cy="719301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1C2A5A0-A099-3DC0-E2D1-1FA76D67D2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52752" y="4557737"/>
            <a:ext cx="1379133" cy="39902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170BB3-D510-9F7D-20D6-F4386F5F8DAC}"/>
              </a:ext>
            </a:extLst>
          </p:cNvPr>
          <p:cNvCxnSpPr>
            <a:cxnSpLocks/>
          </p:cNvCxnSpPr>
          <p:nvPr userDrawn="1"/>
        </p:nvCxnSpPr>
        <p:spPr>
          <a:xfrm>
            <a:off x="1925258" y="1428750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D75CFCB-86CF-8D94-F102-0855CF1B9A35}"/>
              </a:ext>
            </a:extLst>
          </p:cNvPr>
          <p:cNvCxnSpPr>
            <a:cxnSpLocks/>
          </p:cNvCxnSpPr>
          <p:nvPr userDrawn="1"/>
        </p:nvCxnSpPr>
        <p:spPr>
          <a:xfrm>
            <a:off x="1925258" y="3068465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F7988A6-863F-CB94-84C4-FCB9AA78E4BB}"/>
              </a:ext>
            </a:extLst>
          </p:cNvPr>
          <p:cNvCxnSpPr>
            <a:cxnSpLocks/>
          </p:cNvCxnSpPr>
          <p:nvPr userDrawn="1"/>
        </p:nvCxnSpPr>
        <p:spPr>
          <a:xfrm>
            <a:off x="5975288" y="1421130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2548F25-4B11-7F01-1F61-5473F3B8164D}"/>
              </a:ext>
            </a:extLst>
          </p:cNvPr>
          <p:cNvCxnSpPr>
            <a:cxnSpLocks/>
          </p:cNvCxnSpPr>
          <p:nvPr userDrawn="1"/>
        </p:nvCxnSpPr>
        <p:spPr>
          <a:xfrm>
            <a:off x="5975288" y="3060845"/>
            <a:ext cx="0" cy="110871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16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to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483FC1-3056-2CFD-9A31-3DA42FB8B89E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D9D6550-84C1-0500-FE6E-2B35EF4C9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8781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1">
              <a:tint val="100000"/>
              <a:shade val="100000"/>
              <a:satMod val="1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2145BF-AE6C-01E9-A987-B2BC3E8AE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8781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1">
              <a:tint val="100000"/>
              <a:shade val="100000"/>
              <a:satMod val="1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3659" y="2162239"/>
            <a:ext cx="5176682" cy="819023"/>
          </a:xfrm>
        </p:spPr>
        <p:txBody>
          <a:bodyPr>
            <a:normAutofit/>
          </a:bodyPr>
          <a:lstStyle>
            <a:lvl1pPr algn="ctr">
              <a:defRPr sz="3000" b="0" i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nosto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9961223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to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3F1CC66-FE58-8A90-1485-8D53E8DE41F0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306F5A5-D8EA-53D5-90C4-E2071DA0F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8781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2145BF-AE6C-01E9-A987-B2BC3E8AE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8781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3659" y="2162239"/>
            <a:ext cx="5176682" cy="819023"/>
          </a:xfrm>
        </p:spPr>
        <p:txBody>
          <a:bodyPr>
            <a:normAutofit/>
          </a:bodyPr>
          <a:lstStyle>
            <a:lvl1pPr algn="ctr">
              <a:defRPr sz="3000" b="0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nosto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748073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to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298FE75-3EB9-B4C1-4D4C-DD60B912BA93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2B630F0-6DCB-EB90-13BB-AA6084C73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8781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92145BF-AE6C-01E9-A987-B2BC3E8AE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8780" y="285750"/>
            <a:ext cx="8586439" cy="4572000"/>
          </a:xfrm>
          <a:prstGeom prst="roundRect">
            <a:avLst>
              <a:gd name="adj" fmla="val 3252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83658" y="2162238"/>
            <a:ext cx="5176682" cy="819023"/>
          </a:xfrm>
        </p:spPr>
        <p:txBody>
          <a:bodyPr>
            <a:normAutofit/>
          </a:bodyPr>
          <a:lstStyle>
            <a:lvl1pPr algn="ctr">
              <a:defRPr sz="3000" b="0" i="0">
                <a:solidFill>
                  <a:schemeClr val="tx2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tulee</a:t>
            </a:r>
            <a:r>
              <a:rPr lang="en-GB" dirty="0"/>
              <a:t> </a:t>
            </a:r>
            <a:r>
              <a:rPr lang="en-GB" dirty="0" err="1"/>
              <a:t>nosto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00394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kalvo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7386" y="2117635"/>
            <a:ext cx="5176682" cy="819023"/>
          </a:xfrm>
        </p:spPr>
        <p:txBody>
          <a:bodyPr>
            <a:normAutofit/>
          </a:bodyPr>
          <a:lstStyle>
            <a:lvl1pPr algn="l">
              <a:defRPr sz="3000" b="0" i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 err="1"/>
              <a:t>Välikalvon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en-FI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5B2907-4120-2D60-70ED-813BBEEF4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E3FE6A-13C0-6224-A8BD-B8906388754A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2E38D1-5277-14FE-1F68-B7C30D694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90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kalv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7386" y="2117635"/>
            <a:ext cx="5176682" cy="819023"/>
          </a:xfrm>
        </p:spPr>
        <p:txBody>
          <a:bodyPr>
            <a:normAutofit/>
          </a:bodyPr>
          <a:lstStyle>
            <a:lvl1pPr algn="l">
              <a:defRPr sz="3000" b="0" i="0">
                <a:solidFill>
                  <a:schemeClr val="bg1"/>
                </a:solidFill>
                <a:latin typeface="Calibre Medium" panose="020B0503030202060203" pitchFamily="34" charset="77"/>
              </a:defRPr>
            </a:lvl1pPr>
          </a:lstStyle>
          <a:p>
            <a:r>
              <a:rPr lang="en-GB" dirty="0" err="1"/>
              <a:t>Välikalvon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en-FI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5B2907-4120-2D60-70ED-813BBEEF4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AA986F1-03A6-6D25-59F6-0CDBA1F6B558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3AE89F8-6BE0-E7D0-5DBB-F912837B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20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kalvo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63FD2B3-61A4-CA5F-4216-2F156ED72969}"/>
              </a:ext>
            </a:extLst>
          </p:cNvPr>
          <p:cNvSpPr/>
          <p:nvPr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1EA11-FCB8-5A43-8C96-B3C4ACE14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7386" y="2117635"/>
            <a:ext cx="5176682" cy="819023"/>
          </a:xfrm>
        </p:spPr>
        <p:txBody>
          <a:bodyPr>
            <a:normAutofit/>
          </a:bodyPr>
          <a:lstStyle>
            <a:lvl1pPr algn="l">
              <a:defRPr sz="3000" b="0" i="0">
                <a:solidFill>
                  <a:schemeClr val="tx2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 err="1"/>
              <a:t>Välikalvon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en-FI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5B2907-4120-2D60-70ED-813BBEEF4B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1A3CBBD-0547-B730-2F2F-4814E9504F96}"/>
              </a:ext>
            </a:extLst>
          </p:cNvPr>
          <p:cNvSpPr/>
          <p:nvPr userDrawn="1"/>
        </p:nvSpPr>
        <p:spPr>
          <a:xfrm>
            <a:off x="7382107" y="4229100"/>
            <a:ext cx="1761893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06B74BA-5240-79F2-304E-BBC884251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736682" y="2330604"/>
            <a:ext cx="3407318" cy="281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463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F938A-4BD8-EB44-B973-7E758C52D6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6111" y="1221685"/>
            <a:ext cx="4487704" cy="819023"/>
          </a:xfrm>
        </p:spPr>
        <p:txBody>
          <a:bodyPr>
            <a:normAutofit/>
          </a:bodyPr>
          <a:lstStyle>
            <a:lvl1pPr algn="l">
              <a:defRPr sz="3000" b="0" i="0">
                <a:solidFill>
                  <a:sysClr val="windowText" lastClr="000000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Kiitos!</a:t>
            </a:r>
            <a:endParaRPr lang="en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745679-0B5E-284A-AA2E-42DAEB8556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6112" y="2322513"/>
            <a:ext cx="4487704" cy="150325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  <a:latin typeface="+mn-lt"/>
              </a:defRPr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</a:lstStyle>
          <a:p>
            <a:pPr lvl="0"/>
            <a:r>
              <a:rPr lang="en-GB" dirty="0" err="1"/>
              <a:t>Nimi</a:t>
            </a:r>
            <a:endParaRPr lang="en-GB" dirty="0"/>
          </a:p>
          <a:p>
            <a:pPr lvl="0"/>
            <a:r>
              <a:rPr lang="en-GB" dirty="0" err="1"/>
              <a:t>Yhteystiedot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E4B5EE-4B45-2B48-91B4-16FA6DD7E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497859"/>
            <a:ext cx="2424223" cy="6456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E344E5-D95A-D340-85FF-B312057D4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15200" y="4497858"/>
            <a:ext cx="1768549" cy="6456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3" name="Graphic 2" descr="LVI-TU:n logo.">
            <a:extLst>
              <a:ext uri="{FF2B5EF4-FFF2-40B4-BE49-F238E27FC236}">
                <a16:creationId xmlns:a16="http://schemas.microsoft.com/office/drawing/2014/main" id="{18DEC1AF-BE25-E327-C62C-199EE36FC7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111" y="4174993"/>
            <a:ext cx="2231783" cy="64572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E428C89-EDCA-D45B-83C6-9E49560090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07481" y="0"/>
            <a:ext cx="2740931" cy="5157667"/>
          </a:xfrm>
          <a:prstGeom prst="rect">
            <a:avLst/>
          </a:prstGeom>
        </p:spPr>
      </p:pic>
      <p:pic>
        <p:nvPicPr>
          <p:cNvPr id="5" name="Graphic 4" descr="LVI-TU:n logo.">
            <a:extLst>
              <a:ext uri="{FF2B5EF4-FFF2-40B4-BE49-F238E27FC236}">
                <a16:creationId xmlns:a16="http://schemas.microsoft.com/office/drawing/2014/main" id="{9998C62C-92C6-6CB2-D0D5-0BBACAE411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6111" y="4174993"/>
            <a:ext cx="2231783" cy="64572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1DA121E-CEDA-3BCB-2447-ACBA902C3E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407481" y="0"/>
            <a:ext cx="2740931" cy="515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24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30CB4F-B9D1-EC91-D059-DBC435BF0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57A01BB-3E6B-3C20-9CB1-4C16A43E09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D6C3372-0BFA-BAD0-466C-0E5A1871D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39958-A1D1-43F7-AB8D-23C86F1C5E19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F166DC5-7039-2079-7920-F81432448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F8214DC-BDED-4E3F-EF0C-34D42125F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51B18-6BCA-420D-BEE4-5E321CFEF99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82539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otsikko Vaalea Sinin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23.1.2024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2" y="1545432"/>
            <a:ext cx="7344296" cy="1242343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2895786"/>
            <a:ext cx="7343775" cy="113412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2C197826-9F8E-5472-A8FC-FBC0D76CA5C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3072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9437-0A9F-6907-E834-ECE3DB625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3" y="1545432"/>
            <a:ext cx="7343775" cy="1728397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9B7E5-3139-76AA-C2C3-60620F1D9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3381840"/>
            <a:ext cx="7343775" cy="648072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9AAC26C-640E-44FA-B298-142BF359FAC5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7DE48D-705B-612C-7DFA-B303012D7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8941" y="4137924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F5A17A4-EA2D-AFFF-38DF-9699B925D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941" y="4353948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0A17D848-6778-F2FB-2776-8B0A28CACF7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305527" y="250031"/>
            <a:ext cx="1743752" cy="378000"/>
          </a:xfrm>
          <a:custGeom>
            <a:avLst/>
            <a:gdLst>
              <a:gd name="T0" fmla="*/ 11 w 4507"/>
              <a:gd name="T1" fmla="*/ 18 h 1954"/>
              <a:gd name="T2" fmla="*/ 659 w 4507"/>
              <a:gd name="T3" fmla="*/ 297 h 1954"/>
              <a:gd name="T4" fmla="*/ 666 w 4507"/>
              <a:gd name="T5" fmla="*/ 916 h 1954"/>
              <a:gd name="T6" fmla="*/ 347 w 4507"/>
              <a:gd name="T7" fmla="*/ 880 h 1954"/>
              <a:gd name="T8" fmla="*/ 471 w 4507"/>
              <a:gd name="T9" fmla="*/ 675 h 1954"/>
              <a:gd name="T10" fmla="*/ 375 w 4507"/>
              <a:gd name="T11" fmla="*/ 401 h 1954"/>
              <a:gd name="T12" fmla="*/ 1722 w 4507"/>
              <a:gd name="T13" fmla="*/ 26 h 1954"/>
              <a:gd name="T14" fmla="*/ 1804 w 4507"/>
              <a:gd name="T15" fmla="*/ 309 h 1954"/>
              <a:gd name="T16" fmla="*/ 1741 w 4507"/>
              <a:gd name="T17" fmla="*/ 269 h 1954"/>
              <a:gd name="T18" fmla="*/ 1854 w 4507"/>
              <a:gd name="T19" fmla="*/ 788 h 1954"/>
              <a:gd name="T20" fmla="*/ 2410 w 4507"/>
              <a:gd name="T21" fmla="*/ 18 h 1954"/>
              <a:gd name="T22" fmla="*/ 3053 w 4507"/>
              <a:gd name="T23" fmla="*/ 553 h 1954"/>
              <a:gd name="T24" fmla="*/ 3419 w 4507"/>
              <a:gd name="T25" fmla="*/ 539 h 1954"/>
              <a:gd name="T26" fmla="*/ 3595 w 4507"/>
              <a:gd name="T27" fmla="*/ 659 h 1954"/>
              <a:gd name="T28" fmla="*/ 3699 w 4507"/>
              <a:gd name="T29" fmla="*/ 697 h 1954"/>
              <a:gd name="T30" fmla="*/ 3842 w 4507"/>
              <a:gd name="T31" fmla="*/ 595 h 1954"/>
              <a:gd name="T32" fmla="*/ 3700 w 4507"/>
              <a:gd name="T33" fmla="*/ 806 h 1954"/>
              <a:gd name="T34" fmla="*/ 3943 w 4507"/>
              <a:gd name="T35" fmla="*/ 725 h 1954"/>
              <a:gd name="T36" fmla="*/ 4018 w 4507"/>
              <a:gd name="T37" fmla="*/ 689 h 1954"/>
              <a:gd name="T38" fmla="*/ 4124 w 4507"/>
              <a:gd name="T39" fmla="*/ 581 h 1954"/>
              <a:gd name="T40" fmla="*/ 3931 w 4507"/>
              <a:gd name="T41" fmla="*/ 269 h 1954"/>
              <a:gd name="T42" fmla="*/ 4017 w 4507"/>
              <a:gd name="T43" fmla="*/ 6 h 1954"/>
              <a:gd name="T44" fmla="*/ 4117 w 4507"/>
              <a:gd name="T45" fmla="*/ 228 h 1954"/>
              <a:gd name="T46" fmla="*/ 4005 w 4507"/>
              <a:gd name="T47" fmla="*/ 134 h 1954"/>
              <a:gd name="T48" fmla="*/ 4123 w 4507"/>
              <a:gd name="T49" fmla="*/ 383 h 1954"/>
              <a:gd name="T50" fmla="*/ 4174 w 4507"/>
              <a:gd name="T51" fmla="*/ 697 h 1954"/>
              <a:gd name="T52" fmla="*/ 1767 w 4507"/>
              <a:gd name="T53" fmla="*/ 1273 h 1954"/>
              <a:gd name="T54" fmla="*/ 2197 w 4507"/>
              <a:gd name="T55" fmla="*/ 1926 h 1954"/>
              <a:gd name="T56" fmla="*/ 2114 w 4507"/>
              <a:gd name="T57" fmla="*/ 1551 h 1954"/>
              <a:gd name="T58" fmla="*/ 2226 w 4507"/>
              <a:gd name="T59" fmla="*/ 1156 h 1954"/>
              <a:gd name="T60" fmla="*/ 2385 w 4507"/>
              <a:gd name="T61" fmla="*/ 1313 h 1954"/>
              <a:gd name="T62" fmla="*/ 2373 w 4507"/>
              <a:gd name="T63" fmla="*/ 1834 h 1954"/>
              <a:gd name="T64" fmla="*/ 2227 w 4507"/>
              <a:gd name="T65" fmla="*/ 1271 h 1954"/>
              <a:gd name="T66" fmla="*/ 2192 w 4507"/>
              <a:gd name="T67" fmla="*/ 1738 h 1954"/>
              <a:gd name="T68" fmla="*/ 2323 w 4507"/>
              <a:gd name="T69" fmla="*/ 1760 h 1954"/>
              <a:gd name="T70" fmla="*/ 2273 w 4507"/>
              <a:gd name="T71" fmla="*/ 1259 h 1954"/>
              <a:gd name="T72" fmla="*/ 3321 w 4507"/>
              <a:gd name="T73" fmla="*/ 1954 h 1954"/>
              <a:gd name="T74" fmla="*/ 3265 w 4507"/>
              <a:gd name="T75" fmla="*/ 1693 h 1954"/>
              <a:gd name="T76" fmla="*/ 3380 w 4507"/>
              <a:gd name="T77" fmla="*/ 1832 h 1954"/>
              <a:gd name="T78" fmla="*/ 3369 w 4507"/>
              <a:gd name="T79" fmla="*/ 1625 h 1954"/>
              <a:gd name="T80" fmla="*/ 3218 w 4507"/>
              <a:gd name="T81" fmla="*/ 1279 h 1954"/>
              <a:gd name="T82" fmla="*/ 3426 w 4507"/>
              <a:gd name="T83" fmla="*/ 1198 h 1954"/>
              <a:gd name="T84" fmla="*/ 3370 w 4507"/>
              <a:gd name="T85" fmla="*/ 1265 h 1954"/>
              <a:gd name="T86" fmla="*/ 3279 w 4507"/>
              <a:gd name="T87" fmla="*/ 1379 h 1954"/>
              <a:gd name="T88" fmla="*/ 3471 w 4507"/>
              <a:gd name="T89" fmla="*/ 1675 h 1954"/>
              <a:gd name="T90" fmla="*/ 3381 w 4507"/>
              <a:gd name="T91" fmla="*/ 1946 h 1954"/>
              <a:gd name="T92" fmla="*/ 3620 w 4507"/>
              <a:gd name="T93" fmla="*/ 1772 h 1954"/>
              <a:gd name="T94" fmla="*/ 3736 w 4507"/>
              <a:gd name="T95" fmla="*/ 1772 h 1954"/>
              <a:gd name="T96" fmla="*/ 3756 w 4507"/>
              <a:gd name="T97" fmla="*/ 1914 h 1954"/>
              <a:gd name="T98" fmla="*/ 3915 w 4507"/>
              <a:gd name="T99" fmla="*/ 1828 h 1954"/>
              <a:gd name="T100" fmla="*/ 4005 w 4507"/>
              <a:gd name="T101" fmla="*/ 1838 h 1954"/>
              <a:gd name="T102" fmla="*/ 4160 w 4507"/>
              <a:gd name="T103" fmla="*/ 1697 h 1954"/>
              <a:gd name="T104" fmla="*/ 4039 w 4507"/>
              <a:gd name="T105" fmla="*/ 1954 h 1954"/>
              <a:gd name="T106" fmla="*/ 4268 w 4507"/>
              <a:gd name="T107" fmla="*/ 1888 h 1954"/>
              <a:gd name="T108" fmla="*/ 4324 w 4507"/>
              <a:gd name="T109" fmla="*/ 1824 h 1954"/>
              <a:gd name="T110" fmla="*/ 4442 w 4507"/>
              <a:gd name="T111" fmla="*/ 1752 h 1954"/>
              <a:gd name="T112" fmla="*/ 4255 w 4507"/>
              <a:gd name="T113" fmla="*/ 1447 h 1954"/>
              <a:gd name="T114" fmla="*/ 4311 w 4507"/>
              <a:gd name="T115" fmla="*/ 1166 h 1954"/>
              <a:gd name="T116" fmla="*/ 4497 w 4507"/>
              <a:gd name="T117" fmla="*/ 1331 h 1954"/>
              <a:gd name="T118" fmla="*/ 4336 w 4507"/>
              <a:gd name="T119" fmla="*/ 1267 h 1954"/>
              <a:gd name="T120" fmla="*/ 4359 w 4507"/>
              <a:gd name="T121" fmla="*/ 1457 h 1954"/>
              <a:gd name="T122" fmla="*/ 4499 w 4507"/>
              <a:gd name="T123" fmla="*/ 1814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7" h="1954">
                <a:moveTo>
                  <a:pt x="4307" y="327"/>
                </a:moveTo>
                <a:lnTo>
                  <a:pt x="4377" y="327"/>
                </a:lnTo>
                <a:lnTo>
                  <a:pt x="4377" y="463"/>
                </a:lnTo>
                <a:lnTo>
                  <a:pt x="4307" y="463"/>
                </a:lnTo>
                <a:lnTo>
                  <a:pt x="4307" y="327"/>
                </a:lnTo>
                <a:close/>
                <a:moveTo>
                  <a:pt x="1248" y="18"/>
                </a:moveTo>
                <a:lnTo>
                  <a:pt x="1248" y="473"/>
                </a:lnTo>
                <a:lnTo>
                  <a:pt x="1051" y="473"/>
                </a:lnTo>
                <a:lnTo>
                  <a:pt x="1051" y="1936"/>
                </a:lnTo>
                <a:lnTo>
                  <a:pt x="821" y="1936"/>
                </a:lnTo>
                <a:lnTo>
                  <a:pt x="821" y="473"/>
                </a:lnTo>
                <a:lnTo>
                  <a:pt x="655" y="18"/>
                </a:lnTo>
                <a:lnTo>
                  <a:pt x="1248" y="18"/>
                </a:lnTo>
                <a:close/>
                <a:moveTo>
                  <a:pt x="0" y="1481"/>
                </a:moveTo>
                <a:lnTo>
                  <a:pt x="230" y="1481"/>
                </a:lnTo>
                <a:lnTo>
                  <a:pt x="230" y="1936"/>
                </a:lnTo>
                <a:lnTo>
                  <a:pt x="0" y="1936"/>
                </a:lnTo>
                <a:lnTo>
                  <a:pt x="0" y="1481"/>
                </a:lnTo>
                <a:close/>
                <a:moveTo>
                  <a:pt x="487" y="1186"/>
                </a:moveTo>
                <a:lnTo>
                  <a:pt x="752" y="1936"/>
                </a:lnTo>
                <a:lnTo>
                  <a:pt x="495" y="1936"/>
                </a:lnTo>
                <a:lnTo>
                  <a:pt x="11" y="559"/>
                </a:lnTo>
                <a:lnTo>
                  <a:pt x="11" y="18"/>
                </a:lnTo>
                <a:lnTo>
                  <a:pt x="309" y="18"/>
                </a:lnTo>
                <a:lnTo>
                  <a:pt x="335" y="18"/>
                </a:lnTo>
                <a:lnTo>
                  <a:pt x="359" y="20"/>
                </a:lnTo>
                <a:lnTo>
                  <a:pt x="382" y="24"/>
                </a:lnTo>
                <a:lnTo>
                  <a:pt x="404" y="30"/>
                </a:lnTo>
                <a:lnTo>
                  <a:pt x="426" y="36"/>
                </a:lnTo>
                <a:lnTo>
                  <a:pt x="447" y="44"/>
                </a:lnTo>
                <a:lnTo>
                  <a:pt x="467" y="52"/>
                </a:lnTo>
                <a:lnTo>
                  <a:pt x="476" y="58"/>
                </a:lnTo>
                <a:lnTo>
                  <a:pt x="486" y="62"/>
                </a:lnTo>
                <a:lnTo>
                  <a:pt x="504" y="74"/>
                </a:lnTo>
                <a:lnTo>
                  <a:pt x="521" y="88"/>
                </a:lnTo>
                <a:lnTo>
                  <a:pt x="538" y="102"/>
                </a:lnTo>
                <a:lnTo>
                  <a:pt x="553" y="116"/>
                </a:lnTo>
                <a:lnTo>
                  <a:pt x="569" y="132"/>
                </a:lnTo>
                <a:lnTo>
                  <a:pt x="583" y="150"/>
                </a:lnTo>
                <a:lnTo>
                  <a:pt x="596" y="168"/>
                </a:lnTo>
                <a:lnTo>
                  <a:pt x="609" y="188"/>
                </a:lnTo>
                <a:lnTo>
                  <a:pt x="620" y="208"/>
                </a:lnTo>
                <a:lnTo>
                  <a:pt x="631" y="230"/>
                </a:lnTo>
                <a:lnTo>
                  <a:pt x="641" y="251"/>
                </a:lnTo>
                <a:lnTo>
                  <a:pt x="650" y="273"/>
                </a:lnTo>
                <a:lnTo>
                  <a:pt x="659" y="297"/>
                </a:lnTo>
                <a:lnTo>
                  <a:pt x="666" y="323"/>
                </a:lnTo>
                <a:lnTo>
                  <a:pt x="673" y="349"/>
                </a:lnTo>
                <a:lnTo>
                  <a:pt x="680" y="375"/>
                </a:lnTo>
                <a:lnTo>
                  <a:pt x="685" y="401"/>
                </a:lnTo>
                <a:lnTo>
                  <a:pt x="690" y="429"/>
                </a:lnTo>
                <a:lnTo>
                  <a:pt x="694" y="459"/>
                </a:lnTo>
                <a:lnTo>
                  <a:pt x="697" y="487"/>
                </a:lnTo>
                <a:lnTo>
                  <a:pt x="699" y="517"/>
                </a:lnTo>
                <a:lnTo>
                  <a:pt x="701" y="547"/>
                </a:lnTo>
                <a:lnTo>
                  <a:pt x="702" y="579"/>
                </a:lnTo>
                <a:lnTo>
                  <a:pt x="703" y="611"/>
                </a:lnTo>
                <a:lnTo>
                  <a:pt x="702" y="661"/>
                </a:lnTo>
                <a:lnTo>
                  <a:pt x="701" y="687"/>
                </a:lnTo>
                <a:lnTo>
                  <a:pt x="699" y="711"/>
                </a:lnTo>
                <a:lnTo>
                  <a:pt x="697" y="735"/>
                </a:lnTo>
                <a:lnTo>
                  <a:pt x="695" y="758"/>
                </a:lnTo>
                <a:lnTo>
                  <a:pt x="692" y="782"/>
                </a:lnTo>
                <a:lnTo>
                  <a:pt x="689" y="806"/>
                </a:lnTo>
                <a:lnTo>
                  <a:pt x="685" y="830"/>
                </a:lnTo>
                <a:lnTo>
                  <a:pt x="681" y="852"/>
                </a:lnTo>
                <a:lnTo>
                  <a:pt x="677" y="874"/>
                </a:lnTo>
                <a:lnTo>
                  <a:pt x="672" y="896"/>
                </a:lnTo>
                <a:lnTo>
                  <a:pt x="666" y="916"/>
                </a:lnTo>
                <a:lnTo>
                  <a:pt x="661" y="938"/>
                </a:lnTo>
                <a:lnTo>
                  <a:pt x="655" y="958"/>
                </a:lnTo>
                <a:lnTo>
                  <a:pt x="648" y="976"/>
                </a:lnTo>
                <a:lnTo>
                  <a:pt x="641" y="996"/>
                </a:lnTo>
                <a:lnTo>
                  <a:pt x="634" y="1014"/>
                </a:lnTo>
                <a:lnTo>
                  <a:pt x="626" y="1030"/>
                </a:lnTo>
                <a:lnTo>
                  <a:pt x="618" y="1048"/>
                </a:lnTo>
                <a:lnTo>
                  <a:pt x="609" y="1064"/>
                </a:lnTo>
                <a:lnTo>
                  <a:pt x="600" y="1080"/>
                </a:lnTo>
                <a:lnTo>
                  <a:pt x="591" y="1094"/>
                </a:lnTo>
                <a:lnTo>
                  <a:pt x="581" y="1108"/>
                </a:lnTo>
                <a:lnTo>
                  <a:pt x="571" y="1120"/>
                </a:lnTo>
                <a:lnTo>
                  <a:pt x="559" y="1132"/>
                </a:lnTo>
                <a:lnTo>
                  <a:pt x="548" y="1144"/>
                </a:lnTo>
                <a:lnTo>
                  <a:pt x="537" y="1154"/>
                </a:lnTo>
                <a:lnTo>
                  <a:pt x="525" y="1164"/>
                </a:lnTo>
                <a:lnTo>
                  <a:pt x="513" y="1172"/>
                </a:lnTo>
                <a:lnTo>
                  <a:pt x="500" y="1180"/>
                </a:lnTo>
                <a:lnTo>
                  <a:pt x="487" y="1186"/>
                </a:lnTo>
                <a:close/>
                <a:moveTo>
                  <a:pt x="239" y="391"/>
                </a:moveTo>
                <a:lnTo>
                  <a:pt x="239" y="880"/>
                </a:lnTo>
                <a:lnTo>
                  <a:pt x="337" y="880"/>
                </a:lnTo>
                <a:lnTo>
                  <a:pt x="347" y="880"/>
                </a:lnTo>
                <a:lnTo>
                  <a:pt x="357" y="880"/>
                </a:lnTo>
                <a:lnTo>
                  <a:pt x="367" y="878"/>
                </a:lnTo>
                <a:lnTo>
                  <a:pt x="376" y="874"/>
                </a:lnTo>
                <a:lnTo>
                  <a:pt x="384" y="872"/>
                </a:lnTo>
                <a:lnTo>
                  <a:pt x="392" y="868"/>
                </a:lnTo>
                <a:lnTo>
                  <a:pt x="400" y="862"/>
                </a:lnTo>
                <a:lnTo>
                  <a:pt x="407" y="858"/>
                </a:lnTo>
                <a:lnTo>
                  <a:pt x="413" y="852"/>
                </a:lnTo>
                <a:lnTo>
                  <a:pt x="419" y="844"/>
                </a:lnTo>
                <a:lnTo>
                  <a:pt x="425" y="838"/>
                </a:lnTo>
                <a:lnTo>
                  <a:pt x="430" y="830"/>
                </a:lnTo>
                <a:lnTo>
                  <a:pt x="435" y="822"/>
                </a:lnTo>
                <a:lnTo>
                  <a:pt x="440" y="814"/>
                </a:lnTo>
                <a:lnTo>
                  <a:pt x="444" y="806"/>
                </a:lnTo>
                <a:lnTo>
                  <a:pt x="448" y="796"/>
                </a:lnTo>
                <a:lnTo>
                  <a:pt x="451" y="788"/>
                </a:lnTo>
                <a:lnTo>
                  <a:pt x="454" y="778"/>
                </a:lnTo>
                <a:lnTo>
                  <a:pt x="457" y="768"/>
                </a:lnTo>
                <a:lnTo>
                  <a:pt x="460" y="758"/>
                </a:lnTo>
                <a:lnTo>
                  <a:pt x="464" y="738"/>
                </a:lnTo>
                <a:lnTo>
                  <a:pt x="467" y="717"/>
                </a:lnTo>
                <a:lnTo>
                  <a:pt x="470" y="697"/>
                </a:lnTo>
                <a:lnTo>
                  <a:pt x="471" y="675"/>
                </a:lnTo>
                <a:lnTo>
                  <a:pt x="472" y="655"/>
                </a:lnTo>
                <a:lnTo>
                  <a:pt x="472" y="635"/>
                </a:lnTo>
                <a:lnTo>
                  <a:pt x="472" y="615"/>
                </a:lnTo>
                <a:lnTo>
                  <a:pt x="470" y="593"/>
                </a:lnTo>
                <a:lnTo>
                  <a:pt x="468" y="573"/>
                </a:lnTo>
                <a:lnTo>
                  <a:pt x="464" y="551"/>
                </a:lnTo>
                <a:lnTo>
                  <a:pt x="462" y="541"/>
                </a:lnTo>
                <a:lnTo>
                  <a:pt x="459" y="531"/>
                </a:lnTo>
                <a:lnTo>
                  <a:pt x="457" y="521"/>
                </a:lnTo>
                <a:lnTo>
                  <a:pt x="454" y="511"/>
                </a:lnTo>
                <a:lnTo>
                  <a:pt x="447" y="491"/>
                </a:lnTo>
                <a:lnTo>
                  <a:pt x="443" y="483"/>
                </a:lnTo>
                <a:lnTo>
                  <a:pt x="439" y="473"/>
                </a:lnTo>
                <a:lnTo>
                  <a:pt x="435" y="465"/>
                </a:lnTo>
                <a:lnTo>
                  <a:pt x="430" y="457"/>
                </a:lnTo>
                <a:lnTo>
                  <a:pt x="420" y="441"/>
                </a:lnTo>
                <a:lnTo>
                  <a:pt x="414" y="433"/>
                </a:lnTo>
                <a:lnTo>
                  <a:pt x="408" y="427"/>
                </a:lnTo>
                <a:lnTo>
                  <a:pt x="402" y="421"/>
                </a:lnTo>
                <a:lnTo>
                  <a:pt x="396" y="415"/>
                </a:lnTo>
                <a:lnTo>
                  <a:pt x="389" y="409"/>
                </a:lnTo>
                <a:lnTo>
                  <a:pt x="382" y="405"/>
                </a:lnTo>
                <a:lnTo>
                  <a:pt x="375" y="401"/>
                </a:lnTo>
                <a:lnTo>
                  <a:pt x="367" y="397"/>
                </a:lnTo>
                <a:lnTo>
                  <a:pt x="359" y="395"/>
                </a:lnTo>
                <a:lnTo>
                  <a:pt x="351" y="393"/>
                </a:lnTo>
                <a:lnTo>
                  <a:pt x="333" y="391"/>
                </a:lnTo>
                <a:lnTo>
                  <a:pt x="239" y="391"/>
                </a:lnTo>
                <a:close/>
                <a:moveTo>
                  <a:pt x="1780" y="395"/>
                </a:moveTo>
                <a:lnTo>
                  <a:pt x="1776" y="403"/>
                </a:lnTo>
                <a:lnTo>
                  <a:pt x="1772" y="411"/>
                </a:lnTo>
                <a:lnTo>
                  <a:pt x="1763" y="423"/>
                </a:lnTo>
                <a:lnTo>
                  <a:pt x="1754" y="433"/>
                </a:lnTo>
                <a:lnTo>
                  <a:pt x="1743" y="443"/>
                </a:lnTo>
                <a:lnTo>
                  <a:pt x="1814" y="788"/>
                </a:lnTo>
                <a:lnTo>
                  <a:pt x="1742" y="788"/>
                </a:lnTo>
                <a:lnTo>
                  <a:pt x="1683" y="465"/>
                </a:lnTo>
                <a:lnTo>
                  <a:pt x="1607" y="465"/>
                </a:lnTo>
                <a:lnTo>
                  <a:pt x="1607" y="788"/>
                </a:lnTo>
                <a:lnTo>
                  <a:pt x="1543" y="788"/>
                </a:lnTo>
                <a:lnTo>
                  <a:pt x="1543" y="18"/>
                </a:lnTo>
                <a:lnTo>
                  <a:pt x="1681" y="18"/>
                </a:lnTo>
                <a:lnTo>
                  <a:pt x="1696" y="18"/>
                </a:lnTo>
                <a:lnTo>
                  <a:pt x="1703" y="20"/>
                </a:lnTo>
                <a:lnTo>
                  <a:pt x="1710" y="22"/>
                </a:lnTo>
                <a:lnTo>
                  <a:pt x="1722" y="26"/>
                </a:lnTo>
                <a:lnTo>
                  <a:pt x="1734" y="32"/>
                </a:lnTo>
                <a:lnTo>
                  <a:pt x="1745" y="40"/>
                </a:lnTo>
                <a:lnTo>
                  <a:pt x="1755" y="50"/>
                </a:lnTo>
                <a:lnTo>
                  <a:pt x="1765" y="62"/>
                </a:lnTo>
                <a:lnTo>
                  <a:pt x="1769" y="68"/>
                </a:lnTo>
                <a:lnTo>
                  <a:pt x="1773" y="76"/>
                </a:lnTo>
                <a:lnTo>
                  <a:pt x="1781" y="92"/>
                </a:lnTo>
                <a:lnTo>
                  <a:pt x="1788" y="108"/>
                </a:lnTo>
                <a:lnTo>
                  <a:pt x="1791" y="118"/>
                </a:lnTo>
                <a:lnTo>
                  <a:pt x="1794" y="126"/>
                </a:lnTo>
                <a:lnTo>
                  <a:pt x="1799" y="146"/>
                </a:lnTo>
                <a:lnTo>
                  <a:pt x="1803" y="168"/>
                </a:lnTo>
                <a:lnTo>
                  <a:pt x="1805" y="178"/>
                </a:lnTo>
                <a:lnTo>
                  <a:pt x="1806" y="190"/>
                </a:lnTo>
                <a:lnTo>
                  <a:pt x="1807" y="200"/>
                </a:lnTo>
                <a:lnTo>
                  <a:pt x="1808" y="212"/>
                </a:lnTo>
                <a:lnTo>
                  <a:pt x="1808" y="224"/>
                </a:lnTo>
                <a:lnTo>
                  <a:pt x="1808" y="236"/>
                </a:lnTo>
                <a:lnTo>
                  <a:pt x="1808" y="263"/>
                </a:lnTo>
                <a:lnTo>
                  <a:pt x="1807" y="275"/>
                </a:lnTo>
                <a:lnTo>
                  <a:pt x="1806" y="287"/>
                </a:lnTo>
                <a:lnTo>
                  <a:pt x="1805" y="299"/>
                </a:lnTo>
                <a:lnTo>
                  <a:pt x="1804" y="309"/>
                </a:lnTo>
                <a:lnTo>
                  <a:pt x="1801" y="331"/>
                </a:lnTo>
                <a:lnTo>
                  <a:pt x="1797" y="349"/>
                </a:lnTo>
                <a:lnTo>
                  <a:pt x="1792" y="367"/>
                </a:lnTo>
                <a:lnTo>
                  <a:pt x="1786" y="381"/>
                </a:lnTo>
                <a:lnTo>
                  <a:pt x="1780" y="395"/>
                </a:lnTo>
                <a:close/>
                <a:moveTo>
                  <a:pt x="1678" y="122"/>
                </a:moveTo>
                <a:lnTo>
                  <a:pt x="1607" y="122"/>
                </a:lnTo>
                <a:lnTo>
                  <a:pt x="1607" y="365"/>
                </a:lnTo>
                <a:lnTo>
                  <a:pt x="1678" y="365"/>
                </a:lnTo>
                <a:lnTo>
                  <a:pt x="1686" y="363"/>
                </a:lnTo>
                <a:lnTo>
                  <a:pt x="1694" y="361"/>
                </a:lnTo>
                <a:lnTo>
                  <a:pt x="1700" y="359"/>
                </a:lnTo>
                <a:lnTo>
                  <a:pt x="1707" y="355"/>
                </a:lnTo>
                <a:lnTo>
                  <a:pt x="1712" y="351"/>
                </a:lnTo>
                <a:lnTo>
                  <a:pt x="1717" y="345"/>
                </a:lnTo>
                <a:lnTo>
                  <a:pt x="1722" y="339"/>
                </a:lnTo>
                <a:lnTo>
                  <a:pt x="1726" y="331"/>
                </a:lnTo>
                <a:lnTo>
                  <a:pt x="1730" y="323"/>
                </a:lnTo>
                <a:lnTo>
                  <a:pt x="1733" y="313"/>
                </a:lnTo>
                <a:lnTo>
                  <a:pt x="1736" y="303"/>
                </a:lnTo>
                <a:lnTo>
                  <a:pt x="1738" y="293"/>
                </a:lnTo>
                <a:lnTo>
                  <a:pt x="1740" y="281"/>
                </a:lnTo>
                <a:lnTo>
                  <a:pt x="1741" y="269"/>
                </a:lnTo>
                <a:lnTo>
                  <a:pt x="1742" y="257"/>
                </a:lnTo>
                <a:lnTo>
                  <a:pt x="1742" y="244"/>
                </a:lnTo>
                <a:lnTo>
                  <a:pt x="1742" y="230"/>
                </a:lnTo>
                <a:lnTo>
                  <a:pt x="1742" y="218"/>
                </a:lnTo>
                <a:lnTo>
                  <a:pt x="1740" y="206"/>
                </a:lnTo>
                <a:lnTo>
                  <a:pt x="1739" y="194"/>
                </a:lnTo>
                <a:lnTo>
                  <a:pt x="1737" y="184"/>
                </a:lnTo>
                <a:lnTo>
                  <a:pt x="1734" y="174"/>
                </a:lnTo>
                <a:lnTo>
                  <a:pt x="1731" y="164"/>
                </a:lnTo>
                <a:lnTo>
                  <a:pt x="1728" y="156"/>
                </a:lnTo>
                <a:lnTo>
                  <a:pt x="1723" y="148"/>
                </a:lnTo>
                <a:lnTo>
                  <a:pt x="1719" y="142"/>
                </a:lnTo>
                <a:lnTo>
                  <a:pt x="1713" y="136"/>
                </a:lnTo>
                <a:lnTo>
                  <a:pt x="1708" y="132"/>
                </a:lnTo>
                <a:lnTo>
                  <a:pt x="1701" y="128"/>
                </a:lnTo>
                <a:lnTo>
                  <a:pt x="1694" y="124"/>
                </a:lnTo>
                <a:lnTo>
                  <a:pt x="1686" y="122"/>
                </a:lnTo>
                <a:lnTo>
                  <a:pt x="1678" y="122"/>
                </a:lnTo>
                <a:close/>
                <a:moveTo>
                  <a:pt x="2090" y="788"/>
                </a:moveTo>
                <a:lnTo>
                  <a:pt x="2069" y="635"/>
                </a:lnTo>
                <a:lnTo>
                  <a:pt x="1942" y="635"/>
                </a:lnTo>
                <a:lnTo>
                  <a:pt x="1921" y="788"/>
                </a:lnTo>
                <a:lnTo>
                  <a:pt x="1854" y="788"/>
                </a:lnTo>
                <a:lnTo>
                  <a:pt x="1975" y="18"/>
                </a:lnTo>
                <a:lnTo>
                  <a:pt x="2037" y="18"/>
                </a:lnTo>
                <a:lnTo>
                  <a:pt x="2160" y="788"/>
                </a:lnTo>
                <a:lnTo>
                  <a:pt x="2090" y="788"/>
                </a:lnTo>
                <a:close/>
                <a:moveTo>
                  <a:pt x="2026" y="323"/>
                </a:moveTo>
                <a:lnTo>
                  <a:pt x="2015" y="250"/>
                </a:lnTo>
                <a:lnTo>
                  <a:pt x="2010" y="210"/>
                </a:lnTo>
                <a:lnTo>
                  <a:pt x="2006" y="170"/>
                </a:lnTo>
                <a:lnTo>
                  <a:pt x="2001" y="210"/>
                </a:lnTo>
                <a:lnTo>
                  <a:pt x="1996" y="250"/>
                </a:lnTo>
                <a:lnTo>
                  <a:pt x="1986" y="325"/>
                </a:lnTo>
                <a:lnTo>
                  <a:pt x="1957" y="529"/>
                </a:lnTo>
                <a:lnTo>
                  <a:pt x="2053" y="529"/>
                </a:lnTo>
                <a:lnTo>
                  <a:pt x="2026" y="323"/>
                </a:lnTo>
                <a:close/>
                <a:moveTo>
                  <a:pt x="2419" y="788"/>
                </a:moveTo>
                <a:lnTo>
                  <a:pt x="2323" y="431"/>
                </a:lnTo>
                <a:lnTo>
                  <a:pt x="2285" y="527"/>
                </a:lnTo>
                <a:lnTo>
                  <a:pt x="2285" y="788"/>
                </a:lnTo>
                <a:lnTo>
                  <a:pt x="2220" y="788"/>
                </a:lnTo>
                <a:lnTo>
                  <a:pt x="2220" y="18"/>
                </a:lnTo>
                <a:lnTo>
                  <a:pt x="2285" y="18"/>
                </a:lnTo>
                <a:lnTo>
                  <a:pt x="2285" y="347"/>
                </a:lnTo>
                <a:lnTo>
                  <a:pt x="2410" y="18"/>
                </a:lnTo>
                <a:lnTo>
                  <a:pt x="2492" y="18"/>
                </a:lnTo>
                <a:lnTo>
                  <a:pt x="2363" y="333"/>
                </a:lnTo>
                <a:lnTo>
                  <a:pt x="2498" y="788"/>
                </a:lnTo>
                <a:lnTo>
                  <a:pt x="2419" y="788"/>
                </a:lnTo>
                <a:close/>
                <a:moveTo>
                  <a:pt x="2558" y="788"/>
                </a:moveTo>
                <a:lnTo>
                  <a:pt x="2558" y="18"/>
                </a:lnTo>
                <a:lnTo>
                  <a:pt x="2786" y="18"/>
                </a:lnTo>
                <a:lnTo>
                  <a:pt x="2786" y="126"/>
                </a:lnTo>
                <a:lnTo>
                  <a:pt x="2623" y="126"/>
                </a:lnTo>
                <a:lnTo>
                  <a:pt x="2623" y="341"/>
                </a:lnTo>
                <a:lnTo>
                  <a:pt x="2756" y="341"/>
                </a:lnTo>
                <a:lnTo>
                  <a:pt x="2756" y="445"/>
                </a:lnTo>
                <a:lnTo>
                  <a:pt x="2623" y="445"/>
                </a:lnTo>
                <a:lnTo>
                  <a:pt x="2623" y="683"/>
                </a:lnTo>
                <a:lnTo>
                  <a:pt x="2786" y="683"/>
                </a:lnTo>
                <a:lnTo>
                  <a:pt x="2786" y="788"/>
                </a:lnTo>
                <a:lnTo>
                  <a:pt x="2558" y="788"/>
                </a:lnTo>
                <a:close/>
                <a:moveTo>
                  <a:pt x="2939" y="18"/>
                </a:moveTo>
                <a:lnTo>
                  <a:pt x="3030" y="439"/>
                </a:lnTo>
                <a:lnTo>
                  <a:pt x="3038" y="477"/>
                </a:lnTo>
                <a:lnTo>
                  <a:pt x="3042" y="495"/>
                </a:lnTo>
                <a:lnTo>
                  <a:pt x="3046" y="515"/>
                </a:lnTo>
                <a:lnTo>
                  <a:pt x="3053" y="553"/>
                </a:lnTo>
                <a:lnTo>
                  <a:pt x="3060" y="595"/>
                </a:lnTo>
                <a:lnTo>
                  <a:pt x="3060" y="509"/>
                </a:lnTo>
                <a:lnTo>
                  <a:pt x="3059" y="421"/>
                </a:lnTo>
                <a:lnTo>
                  <a:pt x="3059" y="18"/>
                </a:lnTo>
                <a:lnTo>
                  <a:pt x="3124" y="18"/>
                </a:lnTo>
                <a:lnTo>
                  <a:pt x="3124" y="788"/>
                </a:lnTo>
                <a:lnTo>
                  <a:pt x="3046" y="788"/>
                </a:lnTo>
                <a:lnTo>
                  <a:pt x="2954" y="369"/>
                </a:lnTo>
                <a:lnTo>
                  <a:pt x="2946" y="331"/>
                </a:lnTo>
                <a:lnTo>
                  <a:pt x="2938" y="293"/>
                </a:lnTo>
                <a:lnTo>
                  <a:pt x="2931" y="255"/>
                </a:lnTo>
                <a:lnTo>
                  <a:pt x="2923" y="214"/>
                </a:lnTo>
                <a:lnTo>
                  <a:pt x="2924" y="389"/>
                </a:lnTo>
                <a:lnTo>
                  <a:pt x="2924" y="790"/>
                </a:lnTo>
                <a:lnTo>
                  <a:pt x="2859" y="790"/>
                </a:lnTo>
                <a:lnTo>
                  <a:pt x="2859" y="18"/>
                </a:lnTo>
                <a:lnTo>
                  <a:pt x="2939" y="18"/>
                </a:lnTo>
                <a:close/>
                <a:moveTo>
                  <a:pt x="3306" y="18"/>
                </a:moveTo>
                <a:lnTo>
                  <a:pt x="3396" y="425"/>
                </a:lnTo>
                <a:lnTo>
                  <a:pt x="3404" y="463"/>
                </a:lnTo>
                <a:lnTo>
                  <a:pt x="3408" y="481"/>
                </a:lnTo>
                <a:lnTo>
                  <a:pt x="3412" y="501"/>
                </a:lnTo>
                <a:lnTo>
                  <a:pt x="3419" y="539"/>
                </a:lnTo>
                <a:lnTo>
                  <a:pt x="3426" y="581"/>
                </a:lnTo>
                <a:lnTo>
                  <a:pt x="3426" y="495"/>
                </a:lnTo>
                <a:lnTo>
                  <a:pt x="3426" y="407"/>
                </a:lnTo>
                <a:lnTo>
                  <a:pt x="3426" y="18"/>
                </a:lnTo>
                <a:lnTo>
                  <a:pt x="3491" y="18"/>
                </a:lnTo>
                <a:lnTo>
                  <a:pt x="3491" y="788"/>
                </a:lnTo>
                <a:lnTo>
                  <a:pt x="3412" y="788"/>
                </a:lnTo>
                <a:lnTo>
                  <a:pt x="3320" y="383"/>
                </a:lnTo>
                <a:lnTo>
                  <a:pt x="3312" y="345"/>
                </a:lnTo>
                <a:lnTo>
                  <a:pt x="3305" y="307"/>
                </a:lnTo>
                <a:lnTo>
                  <a:pt x="3297" y="269"/>
                </a:lnTo>
                <a:lnTo>
                  <a:pt x="3290" y="228"/>
                </a:lnTo>
                <a:lnTo>
                  <a:pt x="3290" y="403"/>
                </a:lnTo>
                <a:lnTo>
                  <a:pt x="3290" y="788"/>
                </a:lnTo>
                <a:lnTo>
                  <a:pt x="3226" y="788"/>
                </a:lnTo>
                <a:lnTo>
                  <a:pt x="3226" y="18"/>
                </a:lnTo>
                <a:lnTo>
                  <a:pt x="3306" y="18"/>
                </a:lnTo>
                <a:close/>
                <a:moveTo>
                  <a:pt x="3618" y="735"/>
                </a:moveTo>
                <a:lnTo>
                  <a:pt x="3611" y="719"/>
                </a:lnTo>
                <a:lnTo>
                  <a:pt x="3605" y="701"/>
                </a:lnTo>
                <a:lnTo>
                  <a:pt x="3599" y="681"/>
                </a:lnTo>
                <a:lnTo>
                  <a:pt x="3597" y="669"/>
                </a:lnTo>
                <a:lnTo>
                  <a:pt x="3595" y="659"/>
                </a:lnTo>
                <a:lnTo>
                  <a:pt x="3591" y="635"/>
                </a:lnTo>
                <a:lnTo>
                  <a:pt x="3589" y="609"/>
                </a:lnTo>
                <a:lnTo>
                  <a:pt x="3588" y="595"/>
                </a:lnTo>
                <a:lnTo>
                  <a:pt x="3587" y="581"/>
                </a:lnTo>
                <a:lnTo>
                  <a:pt x="3587" y="549"/>
                </a:lnTo>
                <a:lnTo>
                  <a:pt x="3587" y="18"/>
                </a:lnTo>
                <a:lnTo>
                  <a:pt x="3652" y="18"/>
                </a:lnTo>
                <a:lnTo>
                  <a:pt x="3652" y="543"/>
                </a:lnTo>
                <a:lnTo>
                  <a:pt x="3652" y="563"/>
                </a:lnTo>
                <a:lnTo>
                  <a:pt x="3652" y="581"/>
                </a:lnTo>
                <a:lnTo>
                  <a:pt x="3653" y="597"/>
                </a:lnTo>
                <a:lnTo>
                  <a:pt x="3655" y="611"/>
                </a:lnTo>
                <a:lnTo>
                  <a:pt x="3657" y="625"/>
                </a:lnTo>
                <a:lnTo>
                  <a:pt x="3659" y="637"/>
                </a:lnTo>
                <a:lnTo>
                  <a:pt x="3662" y="649"/>
                </a:lnTo>
                <a:lnTo>
                  <a:pt x="3665" y="659"/>
                </a:lnTo>
                <a:lnTo>
                  <a:pt x="3669" y="667"/>
                </a:lnTo>
                <a:lnTo>
                  <a:pt x="3674" y="675"/>
                </a:lnTo>
                <a:lnTo>
                  <a:pt x="3679" y="683"/>
                </a:lnTo>
                <a:lnTo>
                  <a:pt x="3685" y="689"/>
                </a:lnTo>
                <a:lnTo>
                  <a:pt x="3688" y="691"/>
                </a:lnTo>
                <a:lnTo>
                  <a:pt x="3692" y="693"/>
                </a:lnTo>
                <a:lnTo>
                  <a:pt x="3699" y="697"/>
                </a:lnTo>
                <a:lnTo>
                  <a:pt x="3706" y="699"/>
                </a:lnTo>
                <a:lnTo>
                  <a:pt x="3715" y="699"/>
                </a:lnTo>
                <a:lnTo>
                  <a:pt x="3723" y="699"/>
                </a:lnTo>
                <a:lnTo>
                  <a:pt x="3731" y="697"/>
                </a:lnTo>
                <a:lnTo>
                  <a:pt x="3738" y="693"/>
                </a:lnTo>
                <a:lnTo>
                  <a:pt x="3744" y="689"/>
                </a:lnTo>
                <a:lnTo>
                  <a:pt x="3750" y="683"/>
                </a:lnTo>
                <a:lnTo>
                  <a:pt x="3755" y="675"/>
                </a:lnTo>
                <a:lnTo>
                  <a:pt x="3760" y="667"/>
                </a:lnTo>
                <a:lnTo>
                  <a:pt x="3764" y="659"/>
                </a:lnTo>
                <a:lnTo>
                  <a:pt x="3768" y="649"/>
                </a:lnTo>
                <a:lnTo>
                  <a:pt x="3770" y="637"/>
                </a:lnTo>
                <a:lnTo>
                  <a:pt x="3773" y="625"/>
                </a:lnTo>
                <a:lnTo>
                  <a:pt x="3775" y="613"/>
                </a:lnTo>
                <a:lnTo>
                  <a:pt x="3776" y="597"/>
                </a:lnTo>
                <a:lnTo>
                  <a:pt x="3777" y="581"/>
                </a:lnTo>
                <a:lnTo>
                  <a:pt x="3778" y="563"/>
                </a:lnTo>
                <a:lnTo>
                  <a:pt x="3778" y="543"/>
                </a:lnTo>
                <a:lnTo>
                  <a:pt x="3778" y="18"/>
                </a:lnTo>
                <a:lnTo>
                  <a:pt x="3843" y="18"/>
                </a:lnTo>
                <a:lnTo>
                  <a:pt x="3843" y="549"/>
                </a:lnTo>
                <a:lnTo>
                  <a:pt x="3843" y="581"/>
                </a:lnTo>
                <a:lnTo>
                  <a:pt x="3842" y="595"/>
                </a:lnTo>
                <a:lnTo>
                  <a:pt x="3841" y="609"/>
                </a:lnTo>
                <a:lnTo>
                  <a:pt x="3838" y="635"/>
                </a:lnTo>
                <a:lnTo>
                  <a:pt x="3835" y="659"/>
                </a:lnTo>
                <a:lnTo>
                  <a:pt x="3833" y="669"/>
                </a:lnTo>
                <a:lnTo>
                  <a:pt x="3830" y="681"/>
                </a:lnTo>
                <a:lnTo>
                  <a:pt x="3825" y="701"/>
                </a:lnTo>
                <a:lnTo>
                  <a:pt x="3822" y="709"/>
                </a:lnTo>
                <a:lnTo>
                  <a:pt x="3819" y="719"/>
                </a:lnTo>
                <a:lnTo>
                  <a:pt x="3815" y="727"/>
                </a:lnTo>
                <a:lnTo>
                  <a:pt x="3812" y="735"/>
                </a:lnTo>
                <a:lnTo>
                  <a:pt x="3807" y="744"/>
                </a:lnTo>
                <a:lnTo>
                  <a:pt x="3802" y="752"/>
                </a:lnTo>
                <a:lnTo>
                  <a:pt x="3792" y="766"/>
                </a:lnTo>
                <a:lnTo>
                  <a:pt x="3781" y="778"/>
                </a:lnTo>
                <a:lnTo>
                  <a:pt x="3775" y="784"/>
                </a:lnTo>
                <a:lnTo>
                  <a:pt x="3769" y="788"/>
                </a:lnTo>
                <a:lnTo>
                  <a:pt x="3757" y="796"/>
                </a:lnTo>
                <a:lnTo>
                  <a:pt x="3750" y="800"/>
                </a:lnTo>
                <a:lnTo>
                  <a:pt x="3743" y="802"/>
                </a:lnTo>
                <a:lnTo>
                  <a:pt x="3729" y="806"/>
                </a:lnTo>
                <a:lnTo>
                  <a:pt x="3722" y="806"/>
                </a:lnTo>
                <a:lnTo>
                  <a:pt x="3715" y="806"/>
                </a:lnTo>
                <a:lnTo>
                  <a:pt x="3700" y="806"/>
                </a:lnTo>
                <a:lnTo>
                  <a:pt x="3686" y="802"/>
                </a:lnTo>
                <a:lnTo>
                  <a:pt x="3679" y="800"/>
                </a:lnTo>
                <a:lnTo>
                  <a:pt x="3673" y="796"/>
                </a:lnTo>
                <a:lnTo>
                  <a:pt x="3660" y="788"/>
                </a:lnTo>
                <a:lnTo>
                  <a:pt x="3648" y="778"/>
                </a:lnTo>
                <a:lnTo>
                  <a:pt x="3637" y="766"/>
                </a:lnTo>
                <a:lnTo>
                  <a:pt x="3627" y="750"/>
                </a:lnTo>
                <a:lnTo>
                  <a:pt x="3623" y="742"/>
                </a:lnTo>
                <a:lnTo>
                  <a:pt x="3618" y="735"/>
                </a:lnTo>
                <a:close/>
                <a:moveTo>
                  <a:pt x="4052" y="806"/>
                </a:moveTo>
                <a:lnTo>
                  <a:pt x="4036" y="806"/>
                </a:lnTo>
                <a:lnTo>
                  <a:pt x="4020" y="802"/>
                </a:lnTo>
                <a:lnTo>
                  <a:pt x="4006" y="796"/>
                </a:lnTo>
                <a:lnTo>
                  <a:pt x="4000" y="792"/>
                </a:lnTo>
                <a:lnTo>
                  <a:pt x="3993" y="788"/>
                </a:lnTo>
                <a:lnTo>
                  <a:pt x="3981" y="780"/>
                </a:lnTo>
                <a:lnTo>
                  <a:pt x="3975" y="774"/>
                </a:lnTo>
                <a:lnTo>
                  <a:pt x="3970" y="768"/>
                </a:lnTo>
                <a:lnTo>
                  <a:pt x="3960" y="756"/>
                </a:lnTo>
                <a:lnTo>
                  <a:pt x="3956" y="748"/>
                </a:lnTo>
                <a:lnTo>
                  <a:pt x="3951" y="740"/>
                </a:lnTo>
                <a:lnTo>
                  <a:pt x="3947" y="733"/>
                </a:lnTo>
                <a:lnTo>
                  <a:pt x="3943" y="725"/>
                </a:lnTo>
                <a:lnTo>
                  <a:pt x="3939" y="717"/>
                </a:lnTo>
                <a:lnTo>
                  <a:pt x="3936" y="707"/>
                </a:lnTo>
                <a:lnTo>
                  <a:pt x="3930" y="687"/>
                </a:lnTo>
                <a:lnTo>
                  <a:pt x="3926" y="667"/>
                </a:lnTo>
                <a:lnTo>
                  <a:pt x="3924" y="657"/>
                </a:lnTo>
                <a:lnTo>
                  <a:pt x="3922" y="645"/>
                </a:lnTo>
                <a:lnTo>
                  <a:pt x="3919" y="623"/>
                </a:lnTo>
                <a:lnTo>
                  <a:pt x="3918" y="599"/>
                </a:lnTo>
                <a:lnTo>
                  <a:pt x="3917" y="585"/>
                </a:lnTo>
                <a:lnTo>
                  <a:pt x="3917" y="573"/>
                </a:lnTo>
                <a:lnTo>
                  <a:pt x="3980" y="545"/>
                </a:lnTo>
                <a:lnTo>
                  <a:pt x="3981" y="567"/>
                </a:lnTo>
                <a:lnTo>
                  <a:pt x="3982" y="587"/>
                </a:lnTo>
                <a:lnTo>
                  <a:pt x="3984" y="603"/>
                </a:lnTo>
                <a:lnTo>
                  <a:pt x="3986" y="619"/>
                </a:lnTo>
                <a:lnTo>
                  <a:pt x="3988" y="627"/>
                </a:lnTo>
                <a:lnTo>
                  <a:pt x="3989" y="635"/>
                </a:lnTo>
                <a:lnTo>
                  <a:pt x="3993" y="647"/>
                </a:lnTo>
                <a:lnTo>
                  <a:pt x="3997" y="659"/>
                </a:lnTo>
                <a:lnTo>
                  <a:pt x="4001" y="667"/>
                </a:lnTo>
                <a:lnTo>
                  <a:pt x="4006" y="677"/>
                </a:lnTo>
                <a:lnTo>
                  <a:pt x="4012" y="683"/>
                </a:lnTo>
                <a:lnTo>
                  <a:pt x="4018" y="689"/>
                </a:lnTo>
                <a:lnTo>
                  <a:pt x="4025" y="693"/>
                </a:lnTo>
                <a:lnTo>
                  <a:pt x="4032" y="697"/>
                </a:lnTo>
                <a:lnTo>
                  <a:pt x="4039" y="699"/>
                </a:lnTo>
                <a:lnTo>
                  <a:pt x="4047" y="701"/>
                </a:lnTo>
                <a:lnTo>
                  <a:pt x="4056" y="701"/>
                </a:lnTo>
                <a:lnTo>
                  <a:pt x="4063" y="701"/>
                </a:lnTo>
                <a:lnTo>
                  <a:pt x="4070" y="699"/>
                </a:lnTo>
                <a:lnTo>
                  <a:pt x="4077" y="697"/>
                </a:lnTo>
                <a:lnTo>
                  <a:pt x="4083" y="695"/>
                </a:lnTo>
                <a:lnTo>
                  <a:pt x="4089" y="691"/>
                </a:lnTo>
                <a:lnTo>
                  <a:pt x="4095" y="685"/>
                </a:lnTo>
                <a:lnTo>
                  <a:pt x="4100" y="679"/>
                </a:lnTo>
                <a:lnTo>
                  <a:pt x="4105" y="673"/>
                </a:lnTo>
                <a:lnTo>
                  <a:pt x="4109" y="665"/>
                </a:lnTo>
                <a:lnTo>
                  <a:pt x="4113" y="657"/>
                </a:lnTo>
                <a:lnTo>
                  <a:pt x="4116" y="649"/>
                </a:lnTo>
                <a:lnTo>
                  <a:pt x="4119" y="639"/>
                </a:lnTo>
                <a:lnTo>
                  <a:pt x="4121" y="627"/>
                </a:lnTo>
                <a:lnTo>
                  <a:pt x="4122" y="623"/>
                </a:lnTo>
                <a:lnTo>
                  <a:pt x="4123" y="617"/>
                </a:lnTo>
                <a:lnTo>
                  <a:pt x="4124" y="605"/>
                </a:lnTo>
                <a:lnTo>
                  <a:pt x="4124" y="591"/>
                </a:lnTo>
                <a:lnTo>
                  <a:pt x="4124" y="581"/>
                </a:lnTo>
                <a:lnTo>
                  <a:pt x="4123" y="571"/>
                </a:lnTo>
                <a:lnTo>
                  <a:pt x="4122" y="563"/>
                </a:lnTo>
                <a:lnTo>
                  <a:pt x="4121" y="553"/>
                </a:lnTo>
                <a:lnTo>
                  <a:pt x="4119" y="545"/>
                </a:lnTo>
                <a:lnTo>
                  <a:pt x="4117" y="537"/>
                </a:lnTo>
                <a:lnTo>
                  <a:pt x="4115" y="529"/>
                </a:lnTo>
                <a:lnTo>
                  <a:pt x="4112" y="521"/>
                </a:lnTo>
                <a:lnTo>
                  <a:pt x="4104" y="505"/>
                </a:lnTo>
                <a:lnTo>
                  <a:pt x="4100" y="497"/>
                </a:lnTo>
                <a:lnTo>
                  <a:pt x="4095" y="491"/>
                </a:lnTo>
                <a:lnTo>
                  <a:pt x="4084" y="477"/>
                </a:lnTo>
                <a:lnTo>
                  <a:pt x="4071" y="465"/>
                </a:lnTo>
                <a:lnTo>
                  <a:pt x="4007" y="407"/>
                </a:lnTo>
                <a:lnTo>
                  <a:pt x="3998" y="399"/>
                </a:lnTo>
                <a:lnTo>
                  <a:pt x="3988" y="389"/>
                </a:lnTo>
                <a:lnTo>
                  <a:pt x="3972" y="369"/>
                </a:lnTo>
                <a:lnTo>
                  <a:pt x="3958" y="349"/>
                </a:lnTo>
                <a:lnTo>
                  <a:pt x="3953" y="337"/>
                </a:lnTo>
                <a:lnTo>
                  <a:pt x="3947" y="325"/>
                </a:lnTo>
                <a:lnTo>
                  <a:pt x="3942" y="313"/>
                </a:lnTo>
                <a:lnTo>
                  <a:pt x="3937" y="299"/>
                </a:lnTo>
                <a:lnTo>
                  <a:pt x="3934" y="285"/>
                </a:lnTo>
                <a:lnTo>
                  <a:pt x="3931" y="269"/>
                </a:lnTo>
                <a:lnTo>
                  <a:pt x="3929" y="253"/>
                </a:lnTo>
                <a:lnTo>
                  <a:pt x="3928" y="246"/>
                </a:lnTo>
                <a:lnTo>
                  <a:pt x="3927" y="238"/>
                </a:lnTo>
                <a:lnTo>
                  <a:pt x="3927" y="220"/>
                </a:lnTo>
                <a:lnTo>
                  <a:pt x="3926" y="200"/>
                </a:lnTo>
                <a:lnTo>
                  <a:pt x="3926" y="188"/>
                </a:lnTo>
                <a:lnTo>
                  <a:pt x="3927" y="176"/>
                </a:lnTo>
                <a:lnTo>
                  <a:pt x="3928" y="164"/>
                </a:lnTo>
                <a:lnTo>
                  <a:pt x="3929" y="152"/>
                </a:lnTo>
                <a:lnTo>
                  <a:pt x="3930" y="142"/>
                </a:lnTo>
                <a:lnTo>
                  <a:pt x="3932" y="132"/>
                </a:lnTo>
                <a:lnTo>
                  <a:pt x="3936" y="112"/>
                </a:lnTo>
                <a:lnTo>
                  <a:pt x="3939" y="102"/>
                </a:lnTo>
                <a:lnTo>
                  <a:pt x="3942" y="94"/>
                </a:lnTo>
                <a:lnTo>
                  <a:pt x="3949" y="78"/>
                </a:lnTo>
                <a:lnTo>
                  <a:pt x="3957" y="62"/>
                </a:lnTo>
                <a:lnTo>
                  <a:pt x="3961" y="56"/>
                </a:lnTo>
                <a:lnTo>
                  <a:pt x="3965" y="50"/>
                </a:lnTo>
                <a:lnTo>
                  <a:pt x="3974" y="38"/>
                </a:lnTo>
                <a:lnTo>
                  <a:pt x="3984" y="28"/>
                </a:lnTo>
                <a:lnTo>
                  <a:pt x="3994" y="20"/>
                </a:lnTo>
                <a:lnTo>
                  <a:pt x="4005" y="12"/>
                </a:lnTo>
                <a:lnTo>
                  <a:pt x="4017" y="6"/>
                </a:lnTo>
                <a:lnTo>
                  <a:pt x="4029" y="4"/>
                </a:lnTo>
                <a:lnTo>
                  <a:pt x="4042" y="0"/>
                </a:lnTo>
                <a:lnTo>
                  <a:pt x="4055" y="0"/>
                </a:lnTo>
                <a:lnTo>
                  <a:pt x="4070" y="2"/>
                </a:lnTo>
                <a:lnTo>
                  <a:pt x="4085" y="4"/>
                </a:lnTo>
                <a:lnTo>
                  <a:pt x="4098" y="10"/>
                </a:lnTo>
                <a:lnTo>
                  <a:pt x="4104" y="14"/>
                </a:lnTo>
                <a:lnTo>
                  <a:pt x="4110" y="18"/>
                </a:lnTo>
                <a:lnTo>
                  <a:pt x="4122" y="26"/>
                </a:lnTo>
                <a:lnTo>
                  <a:pt x="4132" y="38"/>
                </a:lnTo>
                <a:lnTo>
                  <a:pt x="4141" y="50"/>
                </a:lnTo>
                <a:lnTo>
                  <a:pt x="4149" y="64"/>
                </a:lnTo>
                <a:lnTo>
                  <a:pt x="4153" y="72"/>
                </a:lnTo>
                <a:lnTo>
                  <a:pt x="4156" y="78"/>
                </a:lnTo>
                <a:lnTo>
                  <a:pt x="4159" y="86"/>
                </a:lnTo>
                <a:lnTo>
                  <a:pt x="4162" y="94"/>
                </a:lnTo>
                <a:lnTo>
                  <a:pt x="4167" y="112"/>
                </a:lnTo>
                <a:lnTo>
                  <a:pt x="4172" y="128"/>
                </a:lnTo>
                <a:lnTo>
                  <a:pt x="4175" y="146"/>
                </a:lnTo>
                <a:lnTo>
                  <a:pt x="4177" y="166"/>
                </a:lnTo>
                <a:lnTo>
                  <a:pt x="4179" y="184"/>
                </a:lnTo>
                <a:lnTo>
                  <a:pt x="4179" y="202"/>
                </a:lnTo>
                <a:lnTo>
                  <a:pt x="4117" y="228"/>
                </a:lnTo>
                <a:lnTo>
                  <a:pt x="4117" y="212"/>
                </a:lnTo>
                <a:lnTo>
                  <a:pt x="4115" y="198"/>
                </a:lnTo>
                <a:lnTo>
                  <a:pt x="4114" y="186"/>
                </a:lnTo>
                <a:lnTo>
                  <a:pt x="4112" y="172"/>
                </a:lnTo>
                <a:lnTo>
                  <a:pt x="4109" y="162"/>
                </a:lnTo>
                <a:lnTo>
                  <a:pt x="4106" y="152"/>
                </a:lnTo>
                <a:lnTo>
                  <a:pt x="4103" y="142"/>
                </a:lnTo>
                <a:lnTo>
                  <a:pt x="4099" y="136"/>
                </a:lnTo>
                <a:lnTo>
                  <a:pt x="4095" y="128"/>
                </a:lnTo>
                <a:lnTo>
                  <a:pt x="4090" y="122"/>
                </a:lnTo>
                <a:lnTo>
                  <a:pt x="4085" y="118"/>
                </a:lnTo>
                <a:lnTo>
                  <a:pt x="4079" y="114"/>
                </a:lnTo>
                <a:lnTo>
                  <a:pt x="4073" y="110"/>
                </a:lnTo>
                <a:lnTo>
                  <a:pt x="4067" y="108"/>
                </a:lnTo>
                <a:lnTo>
                  <a:pt x="4060" y="108"/>
                </a:lnTo>
                <a:lnTo>
                  <a:pt x="4052" y="106"/>
                </a:lnTo>
                <a:lnTo>
                  <a:pt x="4040" y="108"/>
                </a:lnTo>
                <a:lnTo>
                  <a:pt x="4028" y="112"/>
                </a:lnTo>
                <a:lnTo>
                  <a:pt x="4023" y="116"/>
                </a:lnTo>
                <a:lnTo>
                  <a:pt x="4018" y="120"/>
                </a:lnTo>
                <a:lnTo>
                  <a:pt x="4013" y="124"/>
                </a:lnTo>
                <a:lnTo>
                  <a:pt x="4009" y="128"/>
                </a:lnTo>
                <a:lnTo>
                  <a:pt x="4005" y="134"/>
                </a:lnTo>
                <a:lnTo>
                  <a:pt x="4002" y="140"/>
                </a:lnTo>
                <a:lnTo>
                  <a:pt x="3999" y="148"/>
                </a:lnTo>
                <a:lnTo>
                  <a:pt x="3996" y="156"/>
                </a:lnTo>
                <a:lnTo>
                  <a:pt x="3994" y="164"/>
                </a:lnTo>
                <a:lnTo>
                  <a:pt x="3993" y="174"/>
                </a:lnTo>
                <a:lnTo>
                  <a:pt x="3992" y="184"/>
                </a:lnTo>
                <a:lnTo>
                  <a:pt x="3992" y="194"/>
                </a:lnTo>
                <a:lnTo>
                  <a:pt x="3992" y="204"/>
                </a:lnTo>
                <a:lnTo>
                  <a:pt x="3992" y="214"/>
                </a:lnTo>
                <a:lnTo>
                  <a:pt x="3993" y="224"/>
                </a:lnTo>
                <a:lnTo>
                  <a:pt x="3994" y="232"/>
                </a:lnTo>
                <a:lnTo>
                  <a:pt x="3996" y="240"/>
                </a:lnTo>
                <a:lnTo>
                  <a:pt x="3998" y="248"/>
                </a:lnTo>
                <a:lnTo>
                  <a:pt x="4001" y="255"/>
                </a:lnTo>
                <a:lnTo>
                  <a:pt x="4003" y="261"/>
                </a:lnTo>
                <a:lnTo>
                  <a:pt x="4007" y="267"/>
                </a:lnTo>
                <a:lnTo>
                  <a:pt x="4010" y="273"/>
                </a:lnTo>
                <a:lnTo>
                  <a:pt x="4019" y="285"/>
                </a:lnTo>
                <a:lnTo>
                  <a:pt x="4029" y="297"/>
                </a:lnTo>
                <a:lnTo>
                  <a:pt x="4041" y="309"/>
                </a:lnTo>
                <a:lnTo>
                  <a:pt x="4103" y="363"/>
                </a:lnTo>
                <a:lnTo>
                  <a:pt x="4113" y="373"/>
                </a:lnTo>
                <a:lnTo>
                  <a:pt x="4123" y="383"/>
                </a:lnTo>
                <a:lnTo>
                  <a:pt x="4133" y="393"/>
                </a:lnTo>
                <a:lnTo>
                  <a:pt x="4141" y="405"/>
                </a:lnTo>
                <a:lnTo>
                  <a:pt x="4149" y="417"/>
                </a:lnTo>
                <a:lnTo>
                  <a:pt x="4156" y="427"/>
                </a:lnTo>
                <a:lnTo>
                  <a:pt x="4162" y="441"/>
                </a:lnTo>
                <a:lnTo>
                  <a:pt x="4168" y="453"/>
                </a:lnTo>
                <a:lnTo>
                  <a:pt x="4173" y="467"/>
                </a:lnTo>
                <a:lnTo>
                  <a:pt x="4177" y="481"/>
                </a:lnTo>
                <a:lnTo>
                  <a:pt x="4181" y="495"/>
                </a:lnTo>
                <a:lnTo>
                  <a:pt x="4184" y="511"/>
                </a:lnTo>
                <a:lnTo>
                  <a:pt x="4186" y="527"/>
                </a:lnTo>
                <a:lnTo>
                  <a:pt x="4187" y="537"/>
                </a:lnTo>
                <a:lnTo>
                  <a:pt x="4187" y="545"/>
                </a:lnTo>
                <a:lnTo>
                  <a:pt x="4188" y="563"/>
                </a:lnTo>
                <a:lnTo>
                  <a:pt x="4189" y="583"/>
                </a:lnTo>
                <a:lnTo>
                  <a:pt x="4188" y="609"/>
                </a:lnTo>
                <a:lnTo>
                  <a:pt x="4186" y="633"/>
                </a:lnTo>
                <a:lnTo>
                  <a:pt x="4185" y="645"/>
                </a:lnTo>
                <a:lnTo>
                  <a:pt x="4183" y="655"/>
                </a:lnTo>
                <a:lnTo>
                  <a:pt x="4181" y="667"/>
                </a:lnTo>
                <a:lnTo>
                  <a:pt x="4179" y="677"/>
                </a:lnTo>
                <a:lnTo>
                  <a:pt x="4177" y="687"/>
                </a:lnTo>
                <a:lnTo>
                  <a:pt x="4174" y="697"/>
                </a:lnTo>
                <a:lnTo>
                  <a:pt x="4167" y="715"/>
                </a:lnTo>
                <a:lnTo>
                  <a:pt x="4164" y="723"/>
                </a:lnTo>
                <a:lnTo>
                  <a:pt x="4160" y="733"/>
                </a:lnTo>
                <a:lnTo>
                  <a:pt x="4152" y="746"/>
                </a:lnTo>
                <a:lnTo>
                  <a:pt x="4147" y="754"/>
                </a:lnTo>
                <a:lnTo>
                  <a:pt x="4142" y="760"/>
                </a:lnTo>
                <a:lnTo>
                  <a:pt x="4137" y="766"/>
                </a:lnTo>
                <a:lnTo>
                  <a:pt x="4132" y="772"/>
                </a:lnTo>
                <a:lnTo>
                  <a:pt x="4121" y="782"/>
                </a:lnTo>
                <a:lnTo>
                  <a:pt x="4109" y="790"/>
                </a:lnTo>
                <a:lnTo>
                  <a:pt x="4096" y="798"/>
                </a:lnTo>
                <a:lnTo>
                  <a:pt x="4082" y="802"/>
                </a:lnTo>
                <a:lnTo>
                  <a:pt x="4075" y="804"/>
                </a:lnTo>
                <a:lnTo>
                  <a:pt x="4068" y="804"/>
                </a:lnTo>
                <a:lnTo>
                  <a:pt x="4052" y="806"/>
                </a:lnTo>
                <a:close/>
                <a:moveTo>
                  <a:pt x="1669" y="1273"/>
                </a:moveTo>
                <a:lnTo>
                  <a:pt x="1669" y="1936"/>
                </a:lnTo>
                <a:lnTo>
                  <a:pt x="1604" y="1936"/>
                </a:lnTo>
                <a:lnTo>
                  <a:pt x="1604" y="1273"/>
                </a:lnTo>
                <a:lnTo>
                  <a:pt x="1506" y="1273"/>
                </a:lnTo>
                <a:lnTo>
                  <a:pt x="1506" y="1166"/>
                </a:lnTo>
                <a:lnTo>
                  <a:pt x="1767" y="1166"/>
                </a:lnTo>
                <a:lnTo>
                  <a:pt x="1767" y="1273"/>
                </a:lnTo>
                <a:lnTo>
                  <a:pt x="1669" y="1273"/>
                </a:lnTo>
                <a:close/>
                <a:moveTo>
                  <a:pt x="1832" y="1936"/>
                </a:moveTo>
                <a:lnTo>
                  <a:pt x="1832" y="1166"/>
                </a:lnTo>
                <a:lnTo>
                  <a:pt x="2060" y="1166"/>
                </a:lnTo>
                <a:lnTo>
                  <a:pt x="2060" y="1273"/>
                </a:lnTo>
                <a:lnTo>
                  <a:pt x="1897" y="1273"/>
                </a:lnTo>
                <a:lnTo>
                  <a:pt x="1897" y="1489"/>
                </a:lnTo>
                <a:lnTo>
                  <a:pt x="2030" y="1489"/>
                </a:lnTo>
                <a:lnTo>
                  <a:pt x="2030" y="1593"/>
                </a:lnTo>
                <a:lnTo>
                  <a:pt x="1897" y="1593"/>
                </a:lnTo>
                <a:lnTo>
                  <a:pt x="1897" y="1828"/>
                </a:lnTo>
                <a:lnTo>
                  <a:pt x="2060" y="1828"/>
                </a:lnTo>
                <a:lnTo>
                  <a:pt x="2060" y="1936"/>
                </a:lnTo>
                <a:lnTo>
                  <a:pt x="1832" y="1936"/>
                </a:lnTo>
                <a:close/>
                <a:moveTo>
                  <a:pt x="2260" y="1954"/>
                </a:moveTo>
                <a:lnTo>
                  <a:pt x="2251" y="1954"/>
                </a:lnTo>
                <a:lnTo>
                  <a:pt x="2242" y="1952"/>
                </a:lnTo>
                <a:lnTo>
                  <a:pt x="2234" y="1950"/>
                </a:lnTo>
                <a:lnTo>
                  <a:pt x="2226" y="1948"/>
                </a:lnTo>
                <a:lnTo>
                  <a:pt x="2218" y="1944"/>
                </a:lnTo>
                <a:lnTo>
                  <a:pt x="2211" y="1938"/>
                </a:lnTo>
                <a:lnTo>
                  <a:pt x="2204" y="1932"/>
                </a:lnTo>
                <a:lnTo>
                  <a:pt x="2197" y="1926"/>
                </a:lnTo>
                <a:lnTo>
                  <a:pt x="2190" y="1920"/>
                </a:lnTo>
                <a:lnTo>
                  <a:pt x="2184" y="1912"/>
                </a:lnTo>
                <a:lnTo>
                  <a:pt x="2178" y="1902"/>
                </a:lnTo>
                <a:lnTo>
                  <a:pt x="2172" y="1892"/>
                </a:lnTo>
                <a:lnTo>
                  <a:pt x="2166" y="1882"/>
                </a:lnTo>
                <a:lnTo>
                  <a:pt x="2161" y="1872"/>
                </a:lnTo>
                <a:lnTo>
                  <a:pt x="2156" y="1860"/>
                </a:lnTo>
                <a:lnTo>
                  <a:pt x="2151" y="1846"/>
                </a:lnTo>
                <a:lnTo>
                  <a:pt x="2147" y="1834"/>
                </a:lnTo>
                <a:lnTo>
                  <a:pt x="2143" y="1820"/>
                </a:lnTo>
                <a:lnTo>
                  <a:pt x="2139" y="1804"/>
                </a:lnTo>
                <a:lnTo>
                  <a:pt x="2135" y="1788"/>
                </a:lnTo>
                <a:lnTo>
                  <a:pt x="2132" y="1772"/>
                </a:lnTo>
                <a:lnTo>
                  <a:pt x="2129" y="1756"/>
                </a:lnTo>
                <a:lnTo>
                  <a:pt x="2126" y="1738"/>
                </a:lnTo>
                <a:lnTo>
                  <a:pt x="2124" y="1720"/>
                </a:lnTo>
                <a:lnTo>
                  <a:pt x="2121" y="1701"/>
                </a:lnTo>
                <a:lnTo>
                  <a:pt x="2120" y="1681"/>
                </a:lnTo>
                <a:lnTo>
                  <a:pt x="2118" y="1661"/>
                </a:lnTo>
                <a:lnTo>
                  <a:pt x="2117" y="1641"/>
                </a:lnTo>
                <a:lnTo>
                  <a:pt x="2115" y="1597"/>
                </a:lnTo>
                <a:lnTo>
                  <a:pt x="2114" y="1575"/>
                </a:lnTo>
                <a:lnTo>
                  <a:pt x="2114" y="1551"/>
                </a:lnTo>
                <a:lnTo>
                  <a:pt x="2115" y="1505"/>
                </a:lnTo>
                <a:lnTo>
                  <a:pt x="2117" y="1461"/>
                </a:lnTo>
                <a:lnTo>
                  <a:pt x="2118" y="1441"/>
                </a:lnTo>
                <a:lnTo>
                  <a:pt x="2120" y="1421"/>
                </a:lnTo>
                <a:lnTo>
                  <a:pt x="2124" y="1383"/>
                </a:lnTo>
                <a:lnTo>
                  <a:pt x="2126" y="1363"/>
                </a:lnTo>
                <a:lnTo>
                  <a:pt x="2129" y="1347"/>
                </a:lnTo>
                <a:lnTo>
                  <a:pt x="2135" y="1313"/>
                </a:lnTo>
                <a:lnTo>
                  <a:pt x="2139" y="1297"/>
                </a:lnTo>
                <a:lnTo>
                  <a:pt x="2143" y="1283"/>
                </a:lnTo>
                <a:lnTo>
                  <a:pt x="2147" y="1269"/>
                </a:lnTo>
                <a:lnTo>
                  <a:pt x="2151" y="1255"/>
                </a:lnTo>
                <a:lnTo>
                  <a:pt x="2156" y="1243"/>
                </a:lnTo>
                <a:lnTo>
                  <a:pt x="2161" y="1231"/>
                </a:lnTo>
                <a:lnTo>
                  <a:pt x="2166" y="1220"/>
                </a:lnTo>
                <a:lnTo>
                  <a:pt x="2172" y="1210"/>
                </a:lnTo>
                <a:lnTo>
                  <a:pt x="2178" y="1200"/>
                </a:lnTo>
                <a:lnTo>
                  <a:pt x="2184" y="1192"/>
                </a:lnTo>
                <a:lnTo>
                  <a:pt x="2197" y="1176"/>
                </a:lnTo>
                <a:lnTo>
                  <a:pt x="2204" y="1170"/>
                </a:lnTo>
                <a:lnTo>
                  <a:pt x="2211" y="1164"/>
                </a:lnTo>
                <a:lnTo>
                  <a:pt x="2218" y="1160"/>
                </a:lnTo>
                <a:lnTo>
                  <a:pt x="2226" y="1156"/>
                </a:lnTo>
                <a:lnTo>
                  <a:pt x="2234" y="1152"/>
                </a:lnTo>
                <a:lnTo>
                  <a:pt x="2242" y="1150"/>
                </a:lnTo>
                <a:lnTo>
                  <a:pt x="2251" y="1148"/>
                </a:lnTo>
                <a:lnTo>
                  <a:pt x="2260" y="1148"/>
                </a:lnTo>
                <a:lnTo>
                  <a:pt x="2268" y="1148"/>
                </a:lnTo>
                <a:lnTo>
                  <a:pt x="2277" y="1150"/>
                </a:lnTo>
                <a:lnTo>
                  <a:pt x="2285" y="1152"/>
                </a:lnTo>
                <a:lnTo>
                  <a:pt x="2293" y="1156"/>
                </a:lnTo>
                <a:lnTo>
                  <a:pt x="2301" y="1160"/>
                </a:lnTo>
                <a:lnTo>
                  <a:pt x="2308" y="1164"/>
                </a:lnTo>
                <a:lnTo>
                  <a:pt x="2316" y="1170"/>
                </a:lnTo>
                <a:lnTo>
                  <a:pt x="2323" y="1176"/>
                </a:lnTo>
                <a:lnTo>
                  <a:pt x="2329" y="1184"/>
                </a:lnTo>
                <a:lnTo>
                  <a:pt x="2336" y="1192"/>
                </a:lnTo>
                <a:lnTo>
                  <a:pt x="2342" y="1200"/>
                </a:lnTo>
                <a:lnTo>
                  <a:pt x="2348" y="1210"/>
                </a:lnTo>
                <a:lnTo>
                  <a:pt x="2353" y="1220"/>
                </a:lnTo>
                <a:lnTo>
                  <a:pt x="2359" y="1229"/>
                </a:lnTo>
                <a:lnTo>
                  <a:pt x="2364" y="1241"/>
                </a:lnTo>
                <a:lnTo>
                  <a:pt x="2368" y="1255"/>
                </a:lnTo>
                <a:lnTo>
                  <a:pt x="2377" y="1283"/>
                </a:lnTo>
                <a:lnTo>
                  <a:pt x="2381" y="1297"/>
                </a:lnTo>
                <a:lnTo>
                  <a:pt x="2385" y="1313"/>
                </a:lnTo>
                <a:lnTo>
                  <a:pt x="2391" y="1345"/>
                </a:lnTo>
                <a:lnTo>
                  <a:pt x="2394" y="1363"/>
                </a:lnTo>
                <a:lnTo>
                  <a:pt x="2396" y="1381"/>
                </a:lnTo>
                <a:lnTo>
                  <a:pt x="2398" y="1401"/>
                </a:lnTo>
                <a:lnTo>
                  <a:pt x="2400" y="1421"/>
                </a:lnTo>
                <a:lnTo>
                  <a:pt x="2402" y="1441"/>
                </a:lnTo>
                <a:lnTo>
                  <a:pt x="2403" y="1461"/>
                </a:lnTo>
                <a:lnTo>
                  <a:pt x="2404" y="1483"/>
                </a:lnTo>
                <a:lnTo>
                  <a:pt x="2405" y="1505"/>
                </a:lnTo>
                <a:lnTo>
                  <a:pt x="2405" y="1527"/>
                </a:lnTo>
                <a:lnTo>
                  <a:pt x="2406" y="1551"/>
                </a:lnTo>
                <a:lnTo>
                  <a:pt x="2405" y="1597"/>
                </a:lnTo>
                <a:lnTo>
                  <a:pt x="2403" y="1641"/>
                </a:lnTo>
                <a:lnTo>
                  <a:pt x="2402" y="1663"/>
                </a:lnTo>
                <a:lnTo>
                  <a:pt x="2400" y="1683"/>
                </a:lnTo>
                <a:lnTo>
                  <a:pt x="2396" y="1720"/>
                </a:lnTo>
                <a:lnTo>
                  <a:pt x="2394" y="1738"/>
                </a:lnTo>
                <a:lnTo>
                  <a:pt x="2391" y="1756"/>
                </a:lnTo>
                <a:lnTo>
                  <a:pt x="2388" y="1772"/>
                </a:lnTo>
                <a:lnTo>
                  <a:pt x="2385" y="1790"/>
                </a:lnTo>
                <a:lnTo>
                  <a:pt x="2381" y="1804"/>
                </a:lnTo>
                <a:lnTo>
                  <a:pt x="2377" y="1820"/>
                </a:lnTo>
                <a:lnTo>
                  <a:pt x="2373" y="1834"/>
                </a:lnTo>
                <a:lnTo>
                  <a:pt x="2368" y="1846"/>
                </a:lnTo>
                <a:lnTo>
                  <a:pt x="2364" y="1860"/>
                </a:lnTo>
                <a:lnTo>
                  <a:pt x="2359" y="1872"/>
                </a:lnTo>
                <a:lnTo>
                  <a:pt x="2353" y="1882"/>
                </a:lnTo>
                <a:lnTo>
                  <a:pt x="2348" y="1894"/>
                </a:lnTo>
                <a:lnTo>
                  <a:pt x="2342" y="1902"/>
                </a:lnTo>
                <a:lnTo>
                  <a:pt x="2336" y="1912"/>
                </a:lnTo>
                <a:lnTo>
                  <a:pt x="2329" y="1920"/>
                </a:lnTo>
                <a:lnTo>
                  <a:pt x="2323" y="1926"/>
                </a:lnTo>
                <a:lnTo>
                  <a:pt x="2316" y="1934"/>
                </a:lnTo>
                <a:lnTo>
                  <a:pt x="2308" y="1938"/>
                </a:lnTo>
                <a:lnTo>
                  <a:pt x="2301" y="1944"/>
                </a:lnTo>
                <a:lnTo>
                  <a:pt x="2293" y="1948"/>
                </a:lnTo>
                <a:lnTo>
                  <a:pt x="2285" y="1950"/>
                </a:lnTo>
                <a:lnTo>
                  <a:pt x="2277" y="1952"/>
                </a:lnTo>
                <a:lnTo>
                  <a:pt x="2268" y="1954"/>
                </a:lnTo>
                <a:lnTo>
                  <a:pt x="2260" y="1954"/>
                </a:lnTo>
                <a:close/>
                <a:moveTo>
                  <a:pt x="2260" y="1257"/>
                </a:moveTo>
                <a:lnTo>
                  <a:pt x="2251" y="1257"/>
                </a:lnTo>
                <a:lnTo>
                  <a:pt x="2246" y="1259"/>
                </a:lnTo>
                <a:lnTo>
                  <a:pt x="2242" y="1259"/>
                </a:lnTo>
                <a:lnTo>
                  <a:pt x="2234" y="1265"/>
                </a:lnTo>
                <a:lnTo>
                  <a:pt x="2227" y="1271"/>
                </a:lnTo>
                <a:lnTo>
                  <a:pt x="2223" y="1275"/>
                </a:lnTo>
                <a:lnTo>
                  <a:pt x="2220" y="1281"/>
                </a:lnTo>
                <a:lnTo>
                  <a:pt x="2216" y="1287"/>
                </a:lnTo>
                <a:lnTo>
                  <a:pt x="2213" y="1293"/>
                </a:lnTo>
                <a:lnTo>
                  <a:pt x="2210" y="1299"/>
                </a:lnTo>
                <a:lnTo>
                  <a:pt x="2207" y="1307"/>
                </a:lnTo>
                <a:lnTo>
                  <a:pt x="2201" y="1323"/>
                </a:lnTo>
                <a:lnTo>
                  <a:pt x="2199" y="1331"/>
                </a:lnTo>
                <a:lnTo>
                  <a:pt x="2196" y="1341"/>
                </a:lnTo>
                <a:lnTo>
                  <a:pt x="2192" y="1363"/>
                </a:lnTo>
                <a:lnTo>
                  <a:pt x="2188" y="1387"/>
                </a:lnTo>
                <a:lnTo>
                  <a:pt x="2187" y="1399"/>
                </a:lnTo>
                <a:lnTo>
                  <a:pt x="2185" y="1413"/>
                </a:lnTo>
                <a:lnTo>
                  <a:pt x="2183" y="1443"/>
                </a:lnTo>
                <a:lnTo>
                  <a:pt x="2181" y="1477"/>
                </a:lnTo>
                <a:lnTo>
                  <a:pt x="2180" y="1513"/>
                </a:lnTo>
                <a:lnTo>
                  <a:pt x="2180" y="1551"/>
                </a:lnTo>
                <a:lnTo>
                  <a:pt x="2180" y="1591"/>
                </a:lnTo>
                <a:lnTo>
                  <a:pt x="2181" y="1627"/>
                </a:lnTo>
                <a:lnTo>
                  <a:pt x="2183" y="1659"/>
                </a:lnTo>
                <a:lnTo>
                  <a:pt x="2185" y="1689"/>
                </a:lnTo>
                <a:lnTo>
                  <a:pt x="2188" y="1714"/>
                </a:lnTo>
                <a:lnTo>
                  <a:pt x="2192" y="1738"/>
                </a:lnTo>
                <a:lnTo>
                  <a:pt x="2196" y="1760"/>
                </a:lnTo>
                <a:lnTo>
                  <a:pt x="2201" y="1780"/>
                </a:lnTo>
                <a:lnTo>
                  <a:pt x="2207" y="1796"/>
                </a:lnTo>
                <a:lnTo>
                  <a:pt x="2213" y="1810"/>
                </a:lnTo>
                <a:lnTo>
                  <a:pt x="2220" y="1820"/>
                </a:lnTo>
                <a:lnTo>
                  <a:pt x="2227" y="1830"/>
                </a:lnTo>
                <a:lnTo>
                  <a:pt x="2234" y="1836"/>
                </a:lnTo>
                <a:lnTo>
                  <a:pt x="2242" y="1842"/>
                </a:lnTo>
                <a:lnTo>
                  <a:pt x="2251" y="1844"/>
                </a:lnTo>
                <a:lnTo>
                  <a:pt x="2260" y="1846"/>
                </a:lnTo>
                <a:lnTo>
                  <a:pt x="2269" y="1844"/>
                </a:lnTo>
                <a:lnTo>
                  <a:pt x="2273" y="1844"/>
                </a:lnTo>
                <a:lnTo>
                  <a:pt x="2277" y="1842"/>
                </a:lnTo>
                <a:lnTo>
                  <a:pt x="2285" y="1836"/>
                </a:lnTo>
                <a:lnTo>
                  <a:pt x="2293" y="1830"/>
                </a:lnTo>
                <a:lnTo>
                  <a:pt x="2296" y="1826"/>
                </a:lnTo>
                <a:lnTo>
                  <a:pt x="2300" y="1820"/>
                </a:lnTo>
                <a:lnTo>
                  <a:pt x="2306" y="1808"/>
                </a:lnTo>
                <a:lnTo>
                  <a:pt x="2309" y="1802"/>
                </a:lnTo>
                <a:lnTo>
                  <a:pt x="2312" y="1796"/>
                </a:lnTo>
                <a:lnTo>
                  <a:pt x="2318" y="1778"/>
                </a:lnTo>
                <a:lnTo>
                  <a:pt x="2320" y="1770"/>
                </a:lnTo>
                <a:lnTo>
                  <a:pt x="2323" y="1760"/>
                </a:lnTo>
                <a:lnTo>
                  <a:pt x="2327" y="1738"/>
                </a:lnTo>
                <a:lnTo>
                  <a:pt x="2331" y="1714"/>
                </a:lnTo>
                <a:lnTo>
                  <a:pt x="2332" y="1703"/>
                </a:lnTo>
                <a:lnTo>
                  <a:pt x="2334" y="1689"/>
                </a:lnTo>
                <a:lnTo>
                  <a:pt x="2336" y="1659"/>
                </a:lnTo>
                <a:lnTo>
                  <a:pt x="2338" y="1625"/>
                </a:lnTo>
                <a:lnTo>
                  <a:pt x="2339" y="1591"/>
                </a:lnTo>
                <a:lnTo>
                  <a:pt x="2340" y="1551"/>
                </a:lnTo>
                <a:lnTo>
                  <a:pt x="2339" y="1513"/>
                </a:lnTo>
                <a:lnTo>
                  <a:pt x="2338" y="1477"/>
                </a:lnTo>
                <a:lnTo>
                  <a:pt x="2336" y="1443"/>
                </a:lnTo>
                <a:lnTo>
                  <a:pt x="2334" y="1415"/>
                </a:lnTo>
                <a:lnTo>
                  <a:pt x="2331" y="1387"/>
                </a:lnTo>
                <a:lnTo>
                  <a:pt x="2327" y="1363"/>
                </a:lnTo>
                <a:lnTo>
                  <a:pt x="2323" y="1341"/>
                </a:lnTo>
                <a:lnTo>
                  <a:pt x="2318" y="1323"/>
                </a:lnTo>
                <a:lnTo>
                  <a:pt x="2312" y="1307"/>
                </a:lnTo>
                <a:lnTo>
                  <a:pt x="2306" y="1293"/>
                </a:lnTo>
                <a:lnTo>
                  <a:pt x="2300" y="1281"/>
                </a:lnTo>
                <a:lnTo>
                  <a:pt x="2293" y="1271"/>
                </a:lnTo>
                <a:lnTo>
                  <a:pt x="2285" y="1265"/>
                </a:lnTo>
                <a:lnTo>
                  <a:pt x="2277" y="1259"/>
                </a:lnTo>
                <a:lnTo>
                  <a:pt x="2273" y="1259"/>
                </a:lnTo>
                <a:lnTo>
                  <a:pt x="2269" y="1257"/>
                </a:lnTo>
                <a:lnTo>
                  <a:pt x="2260" y="1257"/>
                </a:lnTo>
                <a:close/>
                <a:moveTo>
                  <a:pt x="2485" y="1936"/>
                </a:moveTo>
                <a:lnTo>
                  <a:pt x="2485" y="1166"/>
                </a:lnTo>
                <a:lnTo>
                  <a:pt x="2549" y="1166"/>
                </a:lnTo>
                <a:lnTo>
                  <a:pt x="2549" y="1828"/>
                </a:lnTo>
                <a:lnTo>
                  <a:pt x="2709" y="1828"/>
                </a:lnTo>
                <a:lnTo>
                  <a:pt x="2709" y="1936"/>
                </a:lnTo>
                <a:lnTo>
                  <a:pt x="2485" y="1936"/>
                </a:lnTo>
                <a:close/>
                <a:moveTo>
                  <a:pt x="2769" y="1936"/>
                </a:moveTo>
                <a:lnTo>
                  <a:pt x="2769" y="1166"/>
                </a:lnTo>
                <a:lnTo>
                  <a:pt x="2835" y="1166"/>
                </a:lnTo>
                <a:lnTo>
                  <a:pt x="2835" y="1828"/>
                </a:lnTo>
                <a:lnTo>
                  <a:pt x="2994" y="1828"/>
                </a:lnTo>
                <a:lnTo>
                  <a:pt x="2994" y="1936"/>
                </a:lnTo>
                <a:lnTo>
                  <a:pt x="2769" y="1936"/>
                </a:lnTo>
                <a:close/>
                <a:moveTo>
                  <a:pt x="3055" y="1166"/>
                </a:moveTo>
                <a:lnTo>
                  <a:pt x="3120" y="1166"/>
                </a:lnTo>
                <a:lnTo>
                  <a:pt x="3120" y="1936"/>
                </a:lnTo>
                <a:lnTo>
                  <a:pt x="3055" y="1936"/>
                </a:lnTo>
                <a:lnTo>
                  <a:pt x="3055" y="1166"/>
                </a:lnTo>
                <a:close/>
                <a:moveTo>
                  <a:pt x="3337" y="1954"/>
                </a:moveTo>
                <a:lnTo>
                  <a:pt x="3321" y="1954"/>
                </a:lnTo>
                <a:lnTo>
                  <a:pt x="3305" y="1950"/>
                </a:lnTo>
                <a:lnTo>
                  <a:pt x="3291" y="1944"/>
                </a:lnTo>
                <a:lnTo>
                  <a:pt x="3284" y="1940"/>
                </a:lnTo>
                <a:lnTo>
                  <a:pt x="3278" y="1936"/>
                </a:lnTo>
                <a:lnTo>
                  <a:pt x="3266" y="1928"/>
                </a:lnTo>
                <a:lnTo>
                  <a:pt x="3260" y="1922"/>
                </a:lnTo>
                <a:lnTo>
                  <a:pt x="3255" y="1916"/>
                </a:lnTo>
                <a:lnTo>
                  <a:pt x="3245" y="1902"/>
                </a:lnTo>
                <a:lnTo>
                  <a:pt x="3241" y="1896"/>
                </a:lnTo>
                <a:lnTo>
                  <a:pt x="3236" y="1888"/>
                </a:lnTo>
                <a:lnTo>
                  <a:pt x="3232" y="1880"/>
                </a:lnTo>
                <a:lnTo>
                  <a:pt x="3229" y="1872"/>
                </a:lnTo>
                <a:lnTo>
                  <a:pt x="3225" y="1864"/>
                </a:lnTo>
                <a:lnTo>
                  <a:pt x="3222" y="1854"/>
                </a:lnTo>
                <a:lnTo>
                  <a:pt x="3216" y="1834"/>
                </a:lnTo>
                <a:lnTo>
                  <a:pt x="3211" y="1814"/>
                </a:lnTo>
                <a:lnTo>
                  <a:pt x="3210" y="1804"/>
                </a:lnTo>
                <a:lnTo>
                  <a:pt x="3208" y="1792"/>
                </a:lnTo>
                <a:lnTo>
                  <a:pt x="3205" y="1770"/>
                </a:lnTo>
                <a:lnTo>
                  <a:pt x="3203" y="1746"/>
                </a:lnTo>
                <a:lnTo>
                  <a:pt x="3203" y="1732"/>
                </a:lnTo>
                <a:lnTo>
                  <a:pt x="3203" y="1720"/>
                </a:lnTo>
                <a:lnTo>
                  <a:pt x="3265" y="1693"/>
                </a:lnTo>
                <a:lnTo>
                  <a:pt x="3266" y="1714"/>
                </a:lnTo>
                <a:lnTo>
                  <a:pt x="3267" y="1734"/>
                </a:lnTo>
                <a:lnTo>
                  <a:pt x="3269" y="1750"/>
                </a:lnTo>
                <a:lnTo>
                  <a:pt x="3271" y="1766"/>
                </a:lnTo>
                <a:lnTo>
                  <a:pt x="3273" y="1774"/>
                </a:lnTo>
                <a:lnTo>
                  <a:pt x="3274" y="1782"/>
                </a:lnTo>
                <a:lnTo>
                  <a:pt x="3278" y="1794"/>
                </a:lnTo>
                <a:lnTo>
                  <a:pt x="3282" y="1804"/>
                </a:lnTo>
                <a:lnTo>
                  <a:pt x="3286" y="1814"/>
                </a:lnTo>
                <a:lnTo>
                  <a:pt x="3291" y="1824"/>
                </a:lnTo>
                <a:lnTo>
                  <a:pt x="3297" y="1830"/>
                </a:lnTo>
                <a:lnTo>
                  <a:pt x="3303" y="1836"/>
                </a:lnTo>
                <a:lnTo>
                  <a:pt x="3310" y="1840"/>
                </a:lnTo>
                <a:lnTo>
                  <a:pt x="3317" y="1844"/>
                </a:lnTo>
                <a:lnTo>
                  <a:pt x="3324" y="1846"/>
                </a:lnTo>
                <a:lnTo>
                  <a:pt x="3332" y="1848"/>
                </a:lnTo>
                <a:lnTo>
                  <a:pt x="3341" y="1848"/>
                </a:lnTo>
                <a:lnTo>
                  <a:pt x="3348" y="1848"/>
                </a:lnTo>
                <a:lnTo>
                  <a:pt x="3355" y="1846"/>
                </a:lnTo>
                <a:lnTo>
                  <a:pt x="3362" y="1844"/>
                </a:lnTo>
                <a:lnTo>
                  <a:pt x="3368" y="1842"/>
                </a:lnTo>
                <a:lnTo>
                  <a:pt x="3374" y="1838"/>
                </a:lnTo>
                <a:lnTo>
                  <a:pt x="3380" y="1832"/>
                </a:lnTo>
                <a:lnTo>
                  <a:pt x="3385" y="1826"/>
                </a:lnTo>
                <a:lnTo>
                  <a:pt x="3390" y="1820"/>
                </a:lnTo>
                <a:lnTo>
                  <a:pt x="3394" y="1812"/>
                </a:lnTo>
                <a:lnTo>
                  <a:pt x="3398" y="1804"/>
                </a:lnTo>
                <a:lnTo>
                  <a:pt x="3401" y="1796"/>
                </a:lnTo>
                <a:lnTo>
                  <a:pt x="3404" y="1786"/>
                </a:lnTo>
                <a:lnTo>
                  <a:pt x="3406" y="1774"/>
                </a:lnTo>
                <a:lnTo>
                  <a:pt x="3407" y="1770"/>
                </a:lnTo>
                <a:lnTo>
                  <a:pt x="3408" y="1764"/>
                </a:lnTo>
                <a:lnTo>
                  <a:pt x="3409" y="1752"/>
                </a:lnTo>
                <a:lnTo>
                  <a:pt x="3409" y="1738"/>
                </a:lnTo>
                <a:lnTo>
                  <a:pt x="3409" y="1728"/>
                </a:lnTo>
                <a:lnTo>
                  <a:pt x="3408" y="1718"/>
                </a:lnTo>
                <a:lnTo>
                  <a:pt x="3407" y="1711"/>
                </a:lnTo>
                <a:lnTo>
                  <a:pt x="3406" y="1701"/>
                </a:lnTo>
                <a:lnTo>
                  <a:pt x="3404" y="1693"/>
                </a:lnTo>
                <a:lnTo>
                  <a:pt x="3402" y="1685"/>
                </a:lnTo>
                <a:lnTo>
                  <a:pt x="3400" y="1677"/>
                </a:lnTo>
                <a:lnTo>
                  <a:pt x="3396" y="1669"/>
                </a:lnTo>
                <a:lnTo>
                  <a:pt x="3389" y="1653"/>
                </a:lnTo>
                <a:lnTo>
                  <a:pt x="3385" y="1645"/>
                </a:lnTo>
                <a:lnTo>
                  <a:pt x="3380" y="1639"/>
                </a:lnTo>
                <a:lnTo>
                  <a:pt x="3369" y="1625"/>
                </a:lnTo>
                <a:lnTo>
                  <a:pt x="3356" y="1613"/>
                </a:lnTo>
                <a:lnTo>
                  <a:pt x="3292" y="1555"/>
                </a:lnTo>
                <a:lnTo>
                  <a:pt x="3282" y="1547"/>
                </a:lnTo>
                <a:lnTo>
                  <a:pt x="3273" y="1537"/>
                </a:lnTo>
                <a:lnTo>
                  <a:pt x="3257" y="1517"/>
                </a:lnTo>
                <a:lnTo>
                  <a:pt x="3243" y="1497"/>
                </a:lnTo>
                <a:lnTo>
                  <a:pt x="3237" y="1485"/>
                </a:lnTo>
                <a:lnTo>
                  <a:pt x="3232" y="1473"/>
                </a:lnTo>
                <a:lnTo>
                  <a:pt x="3227" y="1461"/>
                </a:lnTo>
                <a:lnTo>
                  <a:pt x="3223" y="1447"/>
                </a:lnTo>
                <a:lnTo>
                  <a:pt x="3220" y="1433"/>
                </a:lnTo>
                <a:lnTo>
                  <a:pt x="3217" y="1417"/>
                </a:lnTo>
                <a:lnTo>
                  <a:pt x="3215" y="1401"/>
                </a:lnTo>
                <a:lnTo>
                  <a:pt x="3214" y="1393"/>
                </a:lnTo>
                <a:lnTo>
                  <a:pt x="3213" y="1385"/>
                </a:lnTo>
                <a:lnTo>
                  <a:pt x="3212" y="1367"/>
                </a:lnTo>
                <a:lnTo>
                  <a:pt x="3212" y="1347"/>
                </a:lnTo>
                <a:lnTo>
                  <a:pt x="3212" y="1335"/>
                </a:lnTo>
                <a:lnTo>
                  <a:pt x="3213" y="1323"/>
                </a:lnTo>
                <a:lnTo>
                  <a:pt x="3214" y="1311"/>
                </a:lnTo>
                <a:lnTo>
                  <a:pt x="3215" y="1299"/>
                </a:lnTo>
                <a:lnTo>
                  <a:pt x="3216" y="1289"/>
                </a:lnTo>
                <a:lnTo>
                  <a:pt x="3218" y="1279"/>
                </a:lnTo>
                <a:lnTo>
                  <a:pt x="3222" y="1259"/>
                </a:lnTo>
                <a:lnTo>
                  <a:pt x="3225" y="1249"/>
                </a:lnTo>
                <a:lnTo>
                  <a:pt x="3228" y="1241"/>
                </a:lnTo>
                <a:lnTo>
                  <a:pt x="3234" y="1225"/>
                </a:lnTo>
                <a:lnTo>
                  <a:pt x="3241" y="1210"/>
                </a:lnTo>
                <a:lnTo>
                  <a:pt x="3245" y="1204"/>
                </a:lnTo>
                <a:lnTo>
                  <a:pt x="3250" y="1198"/>
                </a:lnTo>
                <a:lnTo>
                  <a:pt x="3259" y="1186"/>
                </a:lnTo>
                <a:lnTo>
                  <a:pt x="3269" y="1176"/>
                </a:lnTo>
                <a:lnTo>
                  <a:pt x="3279" y="1166"/>
                </a:lnTo>
                <a:lnTo>
                  <a:pt x="3290" y="1160"/>
                </a:lnTo>
                <a:lnTo>
                  <a:pt x="3302" y="1154"/>
                </a:lnTo>
                <a:lnTo>
                  <a:pt x="3314" y="1150"/>
                </a:lnTo>
                <a:lnTo>
                  <a:pt x="3327" y="1148"/>
                </a:lnTo>
                <a:lnTo>
                  <a:pt x="3340" y="1148"/>
                </a:lnTo>
                <a:lnTo>
                  <a:pt x="3355" y="1150"/>
                </a:lnTo>
                <a:lnTo>
                  <a:pt x="3370" y="1152"/>
                </a:lnTo>
                <a:lnTo>
                  <a:pt x="3383" y="1158"/>
                </a:lnTo>
                <a:lnTo>
                  <a:pt x="3389" y="1162"/>
                </a:lnTo>
                <a:lnTo>
                  <a:pt x="3395" y="1166"/>
                </a:lnTo>
                <a:lnTo>
                  <a:pt x="3407" y="1174"/>
                </a:lnTo>
                <a:lnTo>
                  <a:pt x="3417" y="1186"/>
                </a:lnTo>
                <a:lnTo>
                  <a:pt x="3426" y="1198"/>
                </a:lnTo>
                <a:lnTo>
                  <a:pt x="3434" y="1212"/>
                </a:lnTo>
                <a:lnTo>
                  <a:pt x="3438" y="1218"/>
                </a:lnTo>
                <a:lnTo>
                  <a:pt x="3441" y="1225"/>
                </a:lnTo>
                <a:lnTo>
                  <a:pt x="3444" y="1233"/>
                </a:lnTo>
                <a:lnTo>
                  <a:pt x="3447" y="1241"/>
                </a:lnTo>
                <a:lnTo>
                  <a:pt x="3452" y="1259"/>
                </a:lnTo>
                <a:lnTo>
                  <a:pt x="3457" y="1275"/>
                </a:lnTo>
                <a:lnTo>
                  <a:pt x="3460" y="1293"/>
                </a:lnTo>
                <a:lnTo>
                  <a:pt x="3462" y="1313"/>
                </a:lnTo>
                <a:lnTo>
                  <a:pt x="3464" y="1331"/>
                </a:lnTo>
                <a:lnTo>
                  <a:pt x="3464" y="1349"/>
                </a:lnTo>
                <a:lnTo>
                  <a:pt x="3402" y="1375"/>
                </a:lnTo>
                <a:lnTo>
                  <a:pt x="3402" y="1359"/>
                </a:lnTo>
                <a:lnTo>
                  <a:pt x="3400" y="1345"/>
                </a:lnTo>
                <a:lnTo>
                  <a:pt x="3399" y="1331"/>
                </a:lnTo>
                <a:lnTo>
                  <a:pt x="3397" y="1319"/>
                </a:lnTo>
                <a:lnTo>
                  <a:pt x="3394" y="1309"/>
                </a:lnTo>
                <a:lnTo>
                  <a:pt x="3391" y="1299"/>
                </a:lnTo>
                <a:lnTo>
                  <a:pt x="3388" y="1289"/>
                </a:lnTo>
                <a:lnTo>
                  <a:pt x="3384" y="1281"/>
                </a:lnTo>
                <a:lnTo>
                  <a:pt x="3380" y="1275"/>
                </a:lnTo>
                <a:lnTo>
                  <a:pt x="3375" y="1269"/>
                </a:lnTo>
                <a:lnTo>
                  <a:pt x="3370" y="1265"/>
                </a:lnTo>
                <a:lnTo>
                  <a:pt x="3364" y="1261"/>
                </a:lnTo>
                <a:lnTo>
                  <a:pt x="3358" y="1257"/>
                </a:lnTo>
                <a:lnTo>
                  <a:pt x="3352" y="1255"/>
                </a:lnTo>
                <a:lnTo>
                  <a:pt x="3345" y="1255"/>
                </a:lnTo>
                <a:lnTo>
                  <a:pt x="3337" y="1253"/>
                </a:lnTo>
                <a:lnTo>
                  <a:pt x="3325" y="1255"/>
                </a:lnTo>
                <a:lnTo>
                  <a:pt x="3313" y="1259"/>
                </a:lnTo>
                <a:lnTo>
                  <a:pt x="3308" y="1263"/>
                </a:lnTo>
                <a:lnTo>
                  <a:pt x="3303" y="1267"/>
                </a:lnTo>
                <a:lnTo>
                  <a:pt x="3298" y="1271"/>
                </a:lnTo>
                <a:lnTo>
                  <a:pt x="3294" y="1275"/>
                </a:lnTo>
                <a:lnTo>
                  <a:pt x="3290" y="1281"/>
                </a:lnTo>
                <a:lnTo>
                  <a:pt x="3287" y="1287"/>
                </a:lnTo>
                <a:lnTo>
                  <a:pt x="3284" y="1295"/>
                </a:lnTo>
                <a:lnTo>
                  <a:pt x="3281" y="1303"/>
                </a:lnTo>
                <a:lnTo>
                  <a:pt x="3279" y="1311"/>
                </a:lnTo>
                <a:lnTo>
                  <a:pt x="3278" y="1321"/>
                </a:lnTo>
                <a:lnTo>
                  <a:pt x="3277" y="1331"/>
                </a:lnTo>
                <a:lnTo>
                  <a:pt x="3276" y="1341"/>
                </a:lnTo>
                <a:lnTo>
                  <a:pt x="3277" y="1351"/>
                </a:lnTo>
                <a:lnTo>
                  <a:pt x="3277" y="1361"/>
                </a:lnTo>
                <a:lnTo>
                  <a:pt x="3278" y="1371"/>
                </a:lnTo>
                <a:lnTo>
                  <a:pt x="3279" y="1379"/>
                </a:lnTo>
                <a:lnTo>
                  <a:pt x="3281" y="1387"/>
                </a:lnTo>
                <a:lnTo>
                  <a:pt x="3283" y="1395"/>
                </a:lnTo>
                <a:lnTo>
                  <a:pt x="3286" y="1403"/>
                </a:lnTo>
                <a:lnTo>
                  <a:pt x="3288" y="1409"/>
                </a:lnTo>
                <a:lnTo>
                  <a:pt x="3292" y="1415"/>
                </a:lnTo>
                <a:lnTo>
                  <a:pt x="3295" y="1421"/>
                </a:lnTo>
                <a:lnTo>
                  <a:pt x="3304" y="1433"/>
                </a:lnTo>
                <a:lnTo>
                  <a:pt x="3314" y="1445"/>
                </a:lnTo>
                <a:lnTo>
                  <a:pt x="3326" y="1457"/>
                </a:lnTo>
                <a:lnTo>
                  <a:pt x="3388" y="1511"/>
                </a:lnTo>
                <a:lnTo>
                  <a:pt x="3398" y="1521"/>
                </a:lnTo>
                <a:lnTo>
                  <a:pt x="3408" y="1531"/>
                </a:lnTo>
                <a:lnTo>
                  <a:pt x="3418" y="1541"/>
                </a:lnTo>
                <a:lnTo>
                  <a:pt x="3426" y="1553"/>
                </a:lnTo>
                <a:lnTo>
                  <a:pt x="3434" y="1565"/>
                </a:lnTo>
                <a:lnTo>
                  <a:pt x="3441" y="1575"/>
                </a:lnTo>
                <a:lnTo>
                  <a:pt x="3447" y="1589"/>
                </a:lnTo>
                <a:lnTo>
                  <a:pt x="3453" y="1601"/>
                </a:lnTo>
                <a:lnTo>
                  <a:pt x="3458" y="1615"/>
                </a:lnTo>
                <a:lnTo>
                  <a:pt x="3462" y="1629"/>
                </a:lnTo>
                <a:lnTo>
                  <a:pt x="3466" y="1643"/>
                </a:lnTo>
                <a:lnTo>
                  <a:pt x="3469" y="1659"/>
                </a:lnTo>
                <a:lnTo>
                  <a:pt x="3471" y="1675"/>
                </a:lnTo>
                <a:lnTo>
                  <a:pt x="3472" y="1685"/>
                </a:lnTo>
                <a:lnTo>
                  <a:pt x="3472" y="1693"/>
                </a:lnTo>
                <a:lnTo>
                  <a:pt x="3473" y="1711"/>
                </a:lnTo>
                <a:lnTo>
                  <a:pt x="3474" y="1730"/>
                </a:lnTo>
                <a:lnTo>
                  <a:pt x="3473" y="1756"/>
                </a:lnTo>
                <a:lnTo>
                  <a:pt x="3471" y="1780"/>
                </a:lnTo>
                <a:lnTo>
                  <a:pt x="3470" y="1792"/>
                </a:lnTo>
                <a:lnTo>
                  <a:pt x="3468" y="1802"/>
                </a:lnTo>
                <a:lnTo>
                  <a:pt x="3466" y="1814"/>
                </a:lnTo>
                <a:lnTo>
                  <a:pt x="3464" y="1824"/>
                </a:lnTo>
                <a:lnTo>
                  <a:pt x="3461" y="1834"/>
                </a:lnTo>
                <a:lnTo>
                  <a:pt x="3459" y="1844"/>
                </a:lnTo>
                <a:lnTo>
                  <a:pt x="3452" y="1862"/>
                </a:lnTo>
                <a:lnTo>
                  <a:pt x="3449" y="1870"/>
                </a:lnTo>
                <a:lnTo>
                  <a:pt x="3445" y="1880"/>
                </a:lnTo>
                <a:lnTo>
                  <a:pt x="3437" y="1894"/>
                </a:lnTo>
                <a:lnTo>
                  <a:pt x="3432" y="1902"/>
                </a:lnTo>
                <a:lnTo>
                  <a:pt x="3427" y="1908"/>
                </a:lnTo>
                <a:lnTo>
                  <a:pt x="3422" y="1914"/>
                </a:lnTo>
                <a:lnTo>
                  <a:pt x="3417" y="1920"/>
                </a:lnTo>
                <a:lnTo>
                  <a:pt x="3406" y="1930"/>
                </a:lnTo>
                <a:lnTo>
                  <a:pt x="3394" y="1938"/>
                </a:lnTo>
                <a:lnTo>
                  <a:pt x="3381" y="1946"/>
                </a:lnTo>
                <a:lnTo>
                  <a:pt x="3367" y="1950"/>
                </a:lnTo>
                <a:lnTo>
                  <a:pt x="3360" y="1952"/>
                </a:lnTo>
                <a:lnTo>
                  <a:pt x="3353" y="1952"/>
                </a:lnTo>
                <a:lnTo>
                  <a:pt x="3337" y="1954"/>
                </a:lnTo>
                <a:close/>
                <a:moveTo>
                  <a:pt x="3582" y="1882"/>
                </a:moveTo>
                <a:lnTo>
                  <a:pt x="3574" y="1866"/>
                </a:lnTo>
                <a:lnTo>
                  <a:pt x="3567" y="1848"/>
                </a:lnTo>
                <a:lnTo>
                  <a:pt x="3562" y="1828"/>
                </a:lnTo>
                <a:lnTo>
                  <a:pt x="3559" y="1816"/>
                </a:lnTo>
                <a:lnTo>
                  <a:pt x="3557" y="1806"/>
                </a:lnTo>
                <a:lnTo>
                  <a:pt x="3554" y="1782"/>
                </a:lnTo>
                <a:lnTo>
                  <a:pt x="3551" y="1756"/>
                </a:lnTo>
                <a:lnTo>
                  <a:pt x="3550" y="1742"/>
                </a:lnTo>
                <a:lnTo>
                  <a:pt x="3550" y="1726"/>
                </a:lnTo>
                <a:lnTo>
                  <a:pt x="3549" y="1697"/>
                </a:lnTo>
                <a:lnTo>
                  <a:pt x="3549" y="1166"/>
                </a:lnTo>
                <a:lnTo>
                  <a:pt x="3615" y="1166"/>
                </a:lnTo>
                <a:lnTo>
                  <a:pt x="3615" y="1691"/>
                </a:lnTo>
                <a:lnTo>
                  <a:pt x="3615" y="1711"/>
                </a:lnTo>
                <a:lnTo>
                  <a:pt x="3616" y="1728"/>
                </a:lnTo>
                <a:lnTo>
                  <a:pt x="3617" y="1744"/>
                </a:lnTo>
                <a:lnTo>
                  <a:pt x="3618" y="1758"/>
                </a:lnTo>
                <a:lnTo>
                  <a:pt x="3620" y="1772"/>
                </a:lnTo>
                <a:lnTo>
                  <a:pt x="3623" y="1784"/>
                </a:lnTo>
                <a:lnTo>
                  <a:pt x="3625" y="1796"/>
                </a:lnTo>
                <a:lnTo>
                  <a:pt x="3629" y="1804"/>
                </a:lnTo>
                <a:lnTo>
                  <a:pt x="3633" y="1814"/>
                </a:lnTo>
                <a:lnTo>
                  <a:pt x="3637" y="1822"/>
                </a:lnTo>
                <a:lnTo>
                  <a:pt x="3643" y="1830"/>
                </a:lnTo>
                <a:lnTo>
                  <a:pt x="3649" y="1836"/>
                </a:lnTo>
                <a:lnTo>
                  <a:pt x="3652" y="1838"/>
                </a:lnTo>
                <a:lnTo>
                  <a:pt x="3655" y="1840"/>
                </a:lnTo>
                <a:lnTo>
                  <a:pt x="3662" y="1844"/>
                </a:lnTo>
                <a:lnTo>
                  <a:pt x="3670" y="1846"/>
                </a:lnTo>
                <a:lnTo>
                  <a:pt x="3678" y="1846"/>
                </a:lnTo>
                <a:lnTo>
                  <a:pt x="3686" y="1846"/>
                </a:lnTo>
                <a:lnTo>
                  <a:pt x="3694" y="1844"/>
                </a:lnTo>
                <a:lnTo>
                  <a:pt x="3701" y="1840"/>
                </a:lnTo>
                <a:lnTo>
                  <a:pt x="3708" y="1836"/>
                </a:lnTo>
                <a:lnTo>
                  <a:pt x="3713" y="1830"/>
                </a:lnTo>
                <a:lnTo>
                  <a:pt x="3719" y="1822"/>
                </a:lnTo>
                <a:lnTo>
                  <a:pt x="3723" y="1814"/>
                </a:lnTo>
                <a:lnTo>
                  <a:pt x="3728" y="1804"/>
                </a:lnTo>
                <a:lnTo>
                  <a:pt x="3731" y="1796"/>
                </a:lnTo>
                <a:lnTo>
                  <a:pt x="3734" y="1784"/>
                </a:lnTo>
                <a:lnTo>
                  <a:pt x="3736" y="1772"/>
                </a:lnTo>
                <a:lnTo>
                  <a:pt x="3738" y="1758"/>
                </a:lnTo>
                <a:lnTo>
                  <a:pt x="3740" y="1744"/>
                </a:lnTo>
                <a:lnTo>
                  <a:pt x="3741" y="1728"/>
                </a:lnTo>
                <a:lnTo>
                  <a:pt x="3741" y="1711"/>
                </a:lnTo>
                <a:lnTo>
                  <a:pt x="3741" y="1691"/>
                </a:lnTo>
                <a:lnTo>
                  <a:pt x="3741" y="1166"/>
                </a:lnTo>
                <a:lnTo>
                  <a:pt x="3807" y="1166"/>
                </a:lnTo>
                <a:lnTo>
                  <a:pt x="3807" y="1697"/>
                </a:lnTo>
                <a:lnTo>
                  <a:pt x="3806" y="1726"/>
                </a:lnTo>
                <a:lnTo>
                  <a:pt x="3805" y="1742"/>
                </a:lnTo>
                <a:lnTo>
                  <a:pt x="3805" y="1756"/>
                </a:lnTo>
                <a:lnTo>
                  <a:pt x="3802" y="1782"/>
                </a:lnTo>
                <a:lnTo>
                  <a:pt x="3798" y="1806"/>
                </a:lnTo>
                <a:lnTo>
                  <a:pt x="3796" y="1816"/>
                </a:lnTo>
                <a:lnTo>
                  <a:pt x="3794" y="1828"/>
                </a:lnTo>
                <a:lnTo>
                  <a:pt x="3788" y="1848"/>
                </a:lnTo>
                <a:lnTo>
                  <a:pt x="3785" y="1856"/>
                </a:lnTo>
                <a:lnTo>
                  <a:pt x="3782" y="1866"/>
                </a:lnTo>
                <a:lnTo>
                  <a:pt x="3779" y="1874"/>
                </a:lnTo>
                <a:lnTo>
                  <a:pt x="3775" y="1882"/>
                </a:lnTo>
                <a:lnTo>
                  <a:pt x="3771" y="1890"/>
                </a:lnTo>
                <a:lnTo>
                  <a:pt x="3766" y="1898"/>
                </a:lnTo>
                <a:lnTo>
                  <a:pt x="3756" y="1914"/>
                </a:lnTo>
                <a:lnTo>
                  <a:pt x="3745" y="1926"/>
                </a:lnTo>
                <a:lnTo>
                  <a:pt x="3739" y="1930"/>
                </a:lnTo>
                <a:lnTo>
                  <a:pt x="3733" y="1936"/>
                </a:lnTo>
                <a:lnTo>
                  <a:pt x="3720" y="1944"/>
                </a:lnTo>
                <a:lnTo>
                  <a:pt x="3714" y="1946"/>
                </a:lnTo>
                <a:lnTo>
                  <a:pt x="3707" y="1950"/>
                </a:lnTo>
                <a:lnTo>
                  <a:pt x="3693" y="1952"/>
                </a:lnTo>
                <a:lnTo>
                  <a:pt x="3685" y="1954"/>
                </a:lnTo>
                <a:lnTo>
                  <a:pt x="3678" y="1954"/>
                </a:lnTo>
                <a:lnTo>
                  <a:pt x="3663" y="1952"/>
                </a:lnTo>
                <a:lnTo>
                  <a:pt x="3649" y="1950"/>
                </a:lnTo>
                <a:lnTo>
                  <a:pt x="3643" y="1946"/>
                </a:lnTo>
                <a:lnTo>
                  <a:pt x="3636" y="1944"/>
                </a:lnTo>
                <a:lnTo>
                  <a:pt x="3624" y="1936"/>
                </a:lnTo>
                <a:lnTo>
                  <a:pt x="3612" y="1926"/>
                </a:lnTo>
                <a:lnTo>
                  <a:pt x="3601" y="1914"/>
                </a:lnTo>
                <a:lnTo>
                  <a:pt x="3591" y="1898"/>
                </a:lnTo>
                <a:lnTo>
                  <a:pt x="3586" y="1890"/>
                </a:lnTo>
                <a:lnTo>
                  <a:pt x="3582" y="1882"/>
                </a:lnTo>
                <a:close/>
                <a:moveTo>
                  <a:pt x="3934" y="1882"/>
                </a:moveTo>
                <a:lnTo>
                  <a:pt x="3927" y="1866"/>
                </a:lnTo>
                <a:lnTo>
                  <a:pt x="3920" y="1848"/>
                </a:lnTo>
                <a:lnTo>
                  <a:pt x="3915" y="1828"/>
                </a:lnTo>
                <a:lnTo>
                  <a:pt x="3912" y="1816"/>
                </a:lnTo>
                <a:lnTo>
                  <a:pt x="3910" y="1806"/>
                </a:lnTo>
                <a:lnTo>
                  <a:pt x="3907" y="1782"/>
                </a:lnTo>
                <a:lnTo>
                  <a:pt x="3904" y="1756"/>
                </a:lnTo>
                <a:lnTo>
                  <a:pt x="3903" y="1742"/>
                </a:lnTo>
                <a:lnTo>
                  <a:pt x="3903" y="1726"/>
                </a:lnTo>
                <a:lnTo>
                  <a:pt x="3902" y="1697"/>
                </a:lnTo>
                <a:lnTo>
                  <a:pt x="3902" y="1166"/>
                </a:lnTo>
                <a:lnTo>
                  <a:pt x="3968" y="1166"/>
                </a:lnTo>
                <a:lnTo>
                  <a:pt x="3968" y="1691"/>
                </a:lnTo>
                <a:lnTo>
                  <a:pt x="3968" y="1711"/>
                </a:lnTo>
                <a:lnTo>
                  <a:pt x="3969" y="1728"/>
                </a:lnTo>
                <a:lnTo>
                  <a:pt x="3970" y="1744"/>
                </a:lnTo>
                <a:lnTo>
                  <a:pt x="3972" y="1758"/>
                </a:lnTo>
                <a:lnTo>
                  <a:pt x="3973" y="1772"/>
                </a:lnTo>
                <a:lnTo>
                  <a:pt x="3976" y="1784"/>
                </a:lnTo>
                <a:lnTo>
                  <a:pt x="3979" y="1796"/>
                </a:lnTo>
                <a:lnTo>
                  <a:pt x="3982" y="1804"/>
                </a:lnTo>
                <a:lnTo>
                  <a:pt x="3986" y="1814"/>
                </a:lnTo>
                <a:lnTo>
                  <a:pt x="3991" y="1822"/>
                </a:lnTo>
                <a:lnTo>
                  <a:pt x="3996" y="1830"/>
                </a:lnTo>
                <a:lnTo>
                  <a:pt x="4002" y="1836"/>
                </a:lnTo>
                <a:lnTo>
                  <a:pt x="4005" y="1838"/>
                </a:lnTo>
                <a:lnTo>
                  <a:pt x="4008" y="1840"/>
                </a:lnTo>
                <a:lnTo>
                  <a:pt x="4015" y="1844"/>
                </a:lnTo>
                <a:lnTo>
                  <a:pt x="4023" y="1846"/>
                </a:lnTo>
                <a:lnTo>
                  <a:pt x="4031" y="1846"/>
                </a:lnTo>
                <a:lnTo>
                  <a:pt x="4040" y="1846"/>
                </a:lnTo>
                <a:lnTo>
                  <a:pt x="4047" y="1844"/>
                </a:lnTo>
                <a:lnTo>
                  <a:pt x="4054" y="1840"/>
                </a:lnTo>
                <a:lnTo>
                  <a:pt x="4061" y="1836"/>
                </a:lnTo>
                <a:lnTo>
                  <a:pt x="4067" y="1830"/>
                </a:lnTo>
                <a:lnTo>
                  <a:pt x="4072" y="1822"/>
                </a:lnTo>
                <a:lnTo>
                  <a:pt x="4077" y="1814"/>
                </a:lnTo>
                <a:lnTo>
                  <a:pt x="4081" y="1804"/>
                </a:lnTo>
                <a:lnTo>
                  <a:pt x="4084" y="1796"/>
                </a:lnTo>
                <a:lnTo>
                  <a:pt x="4087" y="1784"/>
                </a:lnTo>
                <a:lnTo>
                  <a:pt x="4090" y="1772"/>
                </a:lnTo>
                <a:lnTo>
                  <a:pt x="4091" y="1758"/>
                </a:lnTo>
                <a:lnTo>
                  <a:pt x="4093" y="1744"/>
                </a:lnTo>
                <a:lnTo>
                  <a:pt x="4094" y="1728"/>
                </a:lnTo>
                <a:lnTo>
                  <a:pt x="4094" y="1711"/>
                </a:lnTo>
                <a:lnTo>
                  <a:pt x="4094" y="1691"/>
                </a:lnTo>
                <a:lnTo>
                  <a:pt x="4094" y="1166"/>
                </a:lnTo>
                <a:lnTo>
                  <a:pt x="4160" y="1166"/>
                </a:lnTo>
                <a:lnTo>
                  <a:pt x="4160" y="1697"/>
                </a:lnTo>
                <a:lnTo>
                  <a:pt x="4159" y="1726"/>
                </a:lnTo>
                <a:lnTo>
                  <a:pt x="4159" y="1742"/>
                </a:lnTo>
                <a:lnTo>
                  <a:pt x="4158" y="1756"/>
                </a:lnTo>
                <a:lnTo>
                  <a:pt x="4155" y="1782"/>
                </a:lnTo>
                <a:lnTo>
                  <a:pt x="4152" y="1806"/>
                </a:lnTo>
                <a:lnTo>
                  <a:pt x="4149" y="1816"/>
                </a:lnTo>
                <a:lnTo>
                  <a:pt x="4147" y="1828"/>
                </a:lnTo>
                <a:lnTo>
                  <a:pt x="4142" y="1848"/>
                </a:lnTo>
                <a:lnTo>
                  <a:pt x="4139" y="1856"/>
                </a:lnTo>
                <a:lnTo>
                  <a:pt x="4135" y="1866"/>
                </a:lnTo>
                <a:lnTo>
                  <a:pt x="4132" y="1874"/>
                </a:lnTo>
                <a:lnTo>
                  <a:pt x="4128" y="1882"/>
                </a:lnTo>
                <a:lnTo>
                  <a:pt x="4124" y="1890"/>
                </a:lnTo>
                <a:lnTo>
                  <a:pt x="4119" y="1898"/>
                </a:lnTo>
                <a:lnTo>
                  <a:pt x="4109" y="1914"/>
                </a:lnTo>
                <a:lnTo>
                  <a:pt x="4098" y="1926"/>
                </a:lnTo>
                <a:lnTo>
                  <a:pt x="4092" y="1930"/>
                </a:lnTo>
                <a:lnTo>
                  <a:pt x="4086" y="1936"/>
                </a:lnTo>
                <a:lnTo>
                  <a:pt x="4073" y="1944"/>
                </a:lnTo>
                <a:lnTo>
                  <a:pt x="4067" y="1946"/>
                </a:lnTo>
                <a:lnTo>
                  <a:pt x="4060" y="1950"/>
                </a:lnTo>
                <a:lnTo>
                  <a:pt x="4046" y="1952"/>
                </a:lnTo>
                <a:lnTo>
                  <a:pt x="4039" y="1954"/>
                </a:lnTo>
                <a:lnTo>
                  <a:pt x="4031" y="1954"/>
                </a:lnTo>
                <a:lnTo>
                  <a:pt x="4017" y="1952"/>
                </a:lnTo>
                <a:lnTo>
                  <a:pt x="4003" y="1950"/>
                </a:lnTo>
                <a:lnTo>
                  <a:pt x="3996" y="1946"/>
                </a:lnTo>
                <a:lnTo>
                  <a:pt x="3989" y="1944"/>
                </a:lnTo>
                <a:lnTo>
                  <a:pt x="3977" y="1936"/>
                </a:lnTo>
                <a:lnTo>
                  <a:pt x="3965" y="1926"/>
                </a:lnTo>
                <a:lnTo>
                  <a:pt x="3954" y="1914"/>
                </a:lnTo>
                <a:lnTo>
                  <a:pt x="3943" y="1898"/>
                </a:lnTo>
                <a:lnTo>
                  <a:pt x="3938" y="1890"/>
                </a:lnTo>
                <a:lnTo>
                  <a:pt x="3934" y="1882"/>
                </a:lnTo>
                <a:close/>
                <a:moveTo>
                  <a:pt x="4370" y="1954"/>
                </a:moveTo>
                <a:lnTo>
                  <a:pt x="4354" y="1954"/>
                </a:lnTo>
                <a:lnTo>
                  <a:pt x="4339" y="1950"/>
                </a:lnTo>
                <a:lnTo>
                  <a:pt x="4324" y="1944"/>
                </a:lnTo>
                <a:lnTo>
                  <a:pt x="4317" y="1940"/>
                </a:lnTo>
                <a:lnTo>
                  <a:pt x="4310" y="1936"/>
                </a:lnTo>
                <a:lnTo>
                  <a:pt x="4298" y="1928"/>
                </a:lnTo>
                <a:lnTo>
                  <a:pt x="4292" y="1922"/>
                </a:lnTo>
                <a:lnTo>
                  <a:pt x="4287" y="1916"/>
                </a:lnTo>
                <a:lnTo>
                  <a:pt x="4277" y="1902"/>
                </a:lnTo>
                <a:lnTo>
                  <a:pt x="4273" y="1896"/>
                </a:lnTo>
                <a:lnTo>
                  <a:pt x="4268" y="1888"/>
                </a:lnTo>
                <a:lnTo>
                  <a:pt x="4264" y="1880"/>
                </a:lnTo>
                <a:lnTo>
                  <a:pt x="4261" y="1872"/>
                </a:lnTo>
                <a:lnTo>
                  <a:pt x="4257" y="1864"/>
                </a:lnTo>
                <a:lnTo>
                  <a:pt x="4254" y="1854"/>
                </a:lnTo>
                <a:lnTo>
                  <a:pt x="4248" y="1834"/>
                </a:lnTo>
                <a:lnTo>
                  <a:pt x="4244" y="1814"/>
                </a:lnTo>
                <a:lnTo>
                  <a:pt x="4242" y="1804"/>
                </a:lnTo>
                <a:lnTo>
                  <a:pt x="4240" y="1792"/>
                </a:lnTo>
                <a:lnTo>
                  <a:pt x="4237" y="1770"/>
                </a:lnTo>
                <a:lnTo>
                  <a:pt x="4236" y="1746"/>
                </a:lnTo>
                <a:lnTo>
                  <a:pt x="4235" y="1732"/>
                </a:lnTo>
                <a:lnTo>
                  <a:pt x="4235" y="1720"/>
                </a:lnTo>
                <a:lnTo>
                  <a:pt x="4298" y="1693"/>
                </a:lnTo>
                <a:lnTo>
                  <a:pt x="4298" y="1714"/>
                </a:lnTo>
                <a:lnTo>
                  <a:pt x="4299" y="1734"/>
                </a:lnTo>
                <a:lnTo>
                  <a:pt x="4301" y="1750"/>
                </a:lnTo>
                <a:lnTo>
                  <a:pt x="4303" y="1766"/>
                </a:lnTo>
                <a:lnTo>
                  <a:pt x="4305" y="1774"/>
                </a:lnTo>
                <a:lnTo>
                  <a:pt x="4306" y="1782"/>
                </a:lnTo>
                <a:lnTo>
                  <a:pt x="4310" y="1794"/>
                </a:lnTo>
                <a:lnTo>
                  <a:pt x="4314" y="1804"/>
                </a:lnTo>
                <a:lnTo>
                  <a:pt x="4318" y="1814"/>
                </a:lnTo>
                <a:lnTo>
                  <a:pt x="4324" y="1824"/>
                </a:lnTo>
                <a:lnTo>
                  <a:pt x="4330" y="1830"/>
                </a:lnTo>
                <a:lnTo>
                  <a:pt x="4336" y="1836"/>
                </a:lnTo>
                <a:lnTo>
                  <a:pt x="4343" y="1840"/>
                </a:lnTo>
                <a:lnTo>
                  <a:pt x="4350" y="1844"/>
                </a:lnTo>
                <a:lnTo>
                  <a:pt x="4357" y="1846"/>
                </a:lnTo>
                <a:lnTo>
                  <a:pt x="4365" y="1848"/>
                </a:lnTo>
                <a:lnTo>
                  <a:pt x="4374" y="1848"/>
                </a:lnTo>
                <a:lnTo>
                  <a:pt x="4381" y="1848"/>
                </a:lnTo>
                <a:lnTo>
                  <a:pt x="4388" y="1846"/>
                </a:lnTo>
                <a:lnTo>
                  <a:pt x="4395" y="1844"/>
                </a:lnTo>
                <a:lnTo>
                  <a:pt x="4401" y="1842"/>
                </a:lnTo>
                <a:lnTo>
                  <a:pt x="4407" y="1838"/>
                </a:lnTo>
                <a:lnTo>
                  <a:pt x="4413" y="1832"/>
                </a:lnTo>
                <a:lnTo>
                  <a:pt x="4418" y="1826"/>
                </a:lnTo>
                <a:lnTo>
                  <a:pt x="4423" y="1820"/>
                </a:lnTo>
                <a:lnTo>
                  <a:pt x="4427" y="1812"/>
                </a:lnTo>
                <a:lnTo>
                  <a:pt x="4431" y="1804"/>
                </a:lnTo>
                <a:lnTo>
                  <a:pt x="4434" y="1796"/>
                </a:lnTo>
                <a:lnTo>
                  <a:pt x="4437" y="1786"/>
                </a:lnTo>
                <a:lnTo>
                  <a:pt x="4439" y="1774"/>
                </a:lnTo>
                <a:lnTo>
                  <a:pt x="4440" y="1770"/>
                </a:lnTo>
                <a:lnTo>
                  <a:pt x="4441" y="1764"/>
                </a:lnTo>
                <a:lnTo>
                  <a:pt x="4442" y="1752"/>
                </a:lnTo>
                <a:lnTo>
                  <a:pt x="4442" y="1738"/>
                </a:lnTo>
                <a:lnTo>
                  <a:pt x="4442" y="1728"/>
                </a:lnTo>
                <a:lnTo>
                  <a:pt x="4442" y="1718"/>
                </a:lnTo>
                <a:lnTo>
                  <a:pt x="4441" y="1711"/>
                </a:lnTo>
                <a:lnTo>
                  <a:pt x="4439" y="1701"/>
                </a:lnTo>
                <a:lnTo>
                  <a:pt x="4437" y="1693"/>
                </a:lnTo>
                <a:lnTo>
                  <a:pt x="4435" y="1685"/>
                </a:lnTo>
                <a:lnTo>
                  <a:pt x="4433" y="1677"/>
                </a:lnTo>
                <a:lnTo>
                  <a:pt x="4430" y="1669"/>
                </a:lnTo>
                <a:lnTo>
                  <a:pt x="4422" y="1653"/>
                </a:lnTo>
                <a:lnTo>
                  <a:pt x="4418" y="1645"/>
                </a:lnTo>
                <a:lnTo>
                  <a:pt x="4413" y="1639"/>
                </a:lnTo>
                <a:lnTo>
                  <a:pt x="4402" y="1625"/>
                </a:lnTo>
                <a:lnTo>
                  <a:pt x="4389" y="1613"/>
                </a:lnTo>
                <a:lnTo>
                  <a:pt x="4325" y="1555"/>
                </a:lnTo>
                <a:lnTo>
                  <a:pt x="4315" y="1547"/>
                </a:lnTo>
                <a:lnTo>
                  <a:pt x="4305" y="1537"/>
                </a:lnTo>
                <a:lnTo>
                  <a:pt x="4289" y="1517"/>
                </a:lnTo>
                <a:lnTo>
                  <a:pt x="4275" y="1497"/>
                </a:lnTo>
                <a:lnTo>
                  <a:pt x="4270" y="1485"/>
                </a:lnTo>
                <a:lnTo>
                  <a:pt x="4264" y="1473"/>
                </a:lnTo>
                <a:lnTo>
                  <a:pt x="4260" y="1461"/>
                </a:lnTo>
                <a:lnTo>
                  <a:pt x="4255" y="1447"/>
                </a:lnTo>
                <a:lnTo>
                  <a:pt x="4252" y="1433"/>
                </a:lnTo>
                <a:lnTo>
                  <a:pt x="4249" y="1417"/>
                </a:lnTo>
                <a:lnTo>
                  <a:pt x="4247" y="1401"/>
                </a:lnTo>
                <a:lnTo>
                  <a:pt x="4246" y="1393"/>
                </a:lnTo>
                <a:lnTo>
                  <a:pt x="4245" y="1385"/>
                </a:lnTo>
                <a:lnTo>
                  <a:pt x="4244" y="1367"/>
                </a:lnTo>
                <a:lnTo>
                  <a:pt x="4244" y="1347"/>
                </a:lnTo>
                <a:lnTo>
                  <a:pt x="4244" y="1335"/>
                </a:lnTo>
                <a:lnTo>
                  <a:pt x="4245" y="1323"/>
                </a:lnTo>
                <a:lnTo>
                  <a:pt x="4246" y="1311"/>
                </a:lnTo>
                <a:lnTo>
                  <a:pt x="4247" y="1299"/>
                </a:lnTo>
                <a:lnTo>
                  <a:pt x="4248" y="1289"/>
                </a:lnTo>
                <a:lnTo>
                  <a:pt x="4250" y="1279"/>
                </a:lnTo>
                <a:lnTo>
                  <a:pt x="4254" y="1259"/>
                </a:lnTo>
                <a:lnTo>
                  <a:pt x="4257" y="1249"/>
                </a:lnTo>
                <a:lnTo>
                  <a:pt x="4260" y="1241"/>
                </a:lnTo>
                <a:lnTo>
                  <a:pt x="4266" y="1225"/>
                </a:lnTo>
                <a:lnTo>
                  <a:pt x="4273" y="1210"/>
                </a:lnTo>
                <a:lnTo>
                  <a:pt x="4277" y="1204"/>
                </a:lnTo>
                <a:lnTo>
                  <a:pt x="4282" y="1198"/>
                </a:lnTo>
                <a:lnTo>
                  <a:pt x="4291" y="1186"/>
                </a:lnTo>
                <a:lnTo>
                  <a:pt x="4301" y="1176"/>
                </a:lnTo>
                <a:lnTo>
                  <a:pt x="4311" y="1166"/>
                </a:lnTo>
                <a:lnTo>
                  <a:pt x="4323" y="1160"/>
                </a:lnTo>
                <a:lnTo>
                  <a:pt x="4335" y="1154"/>
                </a:lnTo>
                <a:lnTo>
                  <a:pt x="4347" y="1150"/>
                </a:lnTo>
                <a:lnTo>
                  <a:pt x="4360" y="1148"/>
                </a:lnTo>
                <a:lnTo>
                  <a:pt x="4373" y="1148"/>
                </a:lnTo>
                <a:lnTo>
                  <a:pt x="4388" y="1150"/>
                </a:lnTo>
                <a:lnTo>
                  <a:pt x="4403" y="1152"/>
                </a:lnTo>
                <a:lnTo>
                  <a:pt x="4416" y="1158"/>
                </a:lnTo>
                <a:lnTo>
                  <a:pt x="4422" y="1162"/>
                </a:lnTo>
                <a:lnTo>
                  <a:pt x="4428" y="1166"/>
                </a:lnTo>
                <a:lnTo>
                  <a:pt x="4440" y="1174"/>
                </a:lnTo>
                <a:lnTo>
                  <a:pt x="4450" y="1186"/>
                </a:lnTo>
                <a:lnTo>
                  <a:pt x="4459" y="1198"/>
                </a:lnTo>
                <a:lnTo>
                  <a:pt x="4467" y="1212"/>
                </a:lnTo>
                <a:lnTo>
                  <a:pt x="4471" y="1218"/>
                </a:lnTo>
                <a:lnTo>
                  <a:pt x="4474" y="1225"/>
                </a:lnTo>
                <a:lnTo>
                  <a:pt x="4477" y="1233"/>
                </a:lnTo>
                <a:lnTo>
                  <a:pt x="4480" y="1241"/>
                </a:lnTo>
                <a:lnTo>
                  <a:pt x="4485" y="1259"/>
                </a:lnTo>
                <a:lnTo>
                  <a:pt x="4490" y="1275"/>
                </a:lnTo>
                <a:lnTo>
                  <a:pt x="4493" y="1293"/>
                </a:lnTo>
                <a:lnTo>
                  <a:pt x="4495" y="1313"/>
                </a:lnTo>
                <a:lnTo>
                  <a:pt x="4497" y="1331"/>
                </a:lnTo>
                <a:lnTo>
                  <a:pt x="4497" y="1349"/>
                </a:lnTo>
                <a:lnTo>
                  <a:pt x="4435" y="1375"/>
                </a:lnTo>
                <a:lnTo>
                  <a:pt x="4435" y="1359"/>
                </a:lnTo>
                <a:lnTo>
                  <a:pt x="4433" y="1345"/>
                </a:lnTo>
                <a:lnTo>
                  <a:pt x="4432" y="1331"/>
                </a:lnTo>
                <a:lnTo>
                  <a:pt x="4430" y="1319"/>
                </a:lnTo>
                <a:lnTo>
                  <a:pt x="4427" y="1309"/>
                </a:lnTo>
                <a:lnTo>
                  <a:pt x="4426" y="1303"/>
                </a:lnTo>
                <a:lnTo>
                  <a:pt x="4424" y="1299"/>
                </a:lnTo>
                <a:lnTo>
                  <a:pt x="4421" y="1289"/>
                </a:lnTo>
                <a:lnTo>
                  <a:pt x="4417" y="1281"/>
                </a:lnTo>
                <a:lnTo>
                  <a:pt x="4413" y="1275"/>
                </a:lnTo>
                <a:lnTo>
                  <a:pt x="4408" y="1269"/>
                </a:lnTo>
                <a:lnTo>
                  <a:pt x="4403" y="1265"/>
                </a:lnTo>
                <a:lnTo>
                  <a:pt x="4397" y="1261"/>
                </a:lnTo>
                <a:lnTo>
                  <a:pt x="4391" y="1257"/>
                </a:lnTo>
                <a:lnTo>
                  <a:pt x="4385" y="1255"/>
                </a:lnTo>
                <a:lnTo>
                  <a:pt x="4378" y="1255"/>
                </a:lnTo>
                <a:lnTo>
                  <a:pt x="4370" y="1253"/>
                </a:lnTo>
                <a:lnTo>
                  <a:pt x="4358" y="1255"/>
                </a:lnTo>
                <a:lnTo>
                  <a:pt x="4346" y="1259"/>
                </a:lnTo>
                <a:lnTo>
                  <a:pt x="4341" y="1263"/>
                </a:lnTo>
                <a:lnTo>
                  <a:pt x="4336" y="1267"/>
                </a:lnTo>
                <a:lnTo>
                  <a:pt x="4331" y="1271"/>
                </a:lnTo>
                <a:lnTo>
                  <a:pt x="4327" y="1275"/>
                </a:lnTo>
                <a:lnTo>
                  <a:pt x="4323" y="1281"/>
                </a:lnTo>
                <a:lnTo>
                  <a:pt x="4319" y="1287"/>
                </a:lnTo>
                <a:lnTo>
                  <a:pt x="4316" y="1295"/>
                </a:lnTo>
                <a:lnTo>
                  <a:pt x="4313" y="1303"/>
                </a:lnTo>
                <a:lnTo>
                  <a:pt x="4311" y="1311"/>
                </a:lnTo>
                <a:lnTo>
                  <a:pt x="4310" y="1321"/>
                </a:lnTo>
                <a:lnTo>
                  <a:pt x="4309" y="1331"/>
                </a:lnTo>
                <a:lnTo>
                  <a:pt x="4308" y="1341"/>
                </a:lnTo>
                <a:lnTo>
                  <a:pt x="4309" y="1351"/>
                </a:lnTo>
                <a:lnTo>
                  <a:pt x="4309" y="1361"/>
                </a:lnTo>
                <a:lnTo>
                  <a:pt x="4310" y="1371"/>
                </a:lnTo>
                <a:lnTo>
                  <a:pt x="4311" y="1379"/>
                </a:lnTo>
                <a:lnTo>
                  <a:pt x="4313" y="1387"/>
                </a:lnTo>
                <a:lnTo>
                  <a:pt x="4315" y="1395"/>
                </a:lnTo>
                <a:lnTo>
                  <a:pt x="4318" y="1403"/>
                </a:lnTo>
                <a:lnTo>
                  <a:pt x="4321" y="1409"/>
                </a:lnTo>
                <a:lnTo>
                  <a:pt x="4325" y="1415"/>
                </a:lnTo>
                <a:lnTo>
                  <a:pt x="4328" y="1421"/>
                </a:lnTo>
                <a:lnTo>
                  <a:pt x="4337" y="1433"/>
                </a:lnTo>
                <a:lnTo>
                  <a:pt x="4347" y="1445"/>
                </a:lnTo>
                <a:lnTo>
                  <a:pt x="4359" y="1457"/>
                </a:lnTo>
                <a:lnTo>
                  <a:pt x="4421" y="1511"/>
                </a:lnTo>
                <a:lnTo>
                  <a:pt x="4431" y="1521"/>
                </a:lnTo>
                <a:lnTo>
                  <a:pt x="4442" y="1531"/>
                </a:lnTo>
                <a:lnTo>
                  <a:pt x="4451" y="1541"/>
                </a:lnTo>
                <a:lnTo>
                  <a:pt x="4459" y="1553"/>
                </a:lnTo>
                <a:lnTo>
                  <a:pt x="4467" y="1565"/>
                </a:lnTo>
                <a:lnTo>
                  <a:pt x="4474" y="1575"/>
                </a:lnTo>
                <a:lnTo>
                  <a:pt x="4480" y="1589"/>
                </a:lnTo>
                <a:lnTo>
                  <a:pt x="4486" y="1601"/>
                </a:lnTo>
                <a:lnTo>
                  <a:pt x="4491" y="1615"/>
                </a:lnTo>
                <a:lnTo>
                  <a:pt x="4495" y="1629"/>
                </a:lnTo>
                <a:lnTo>
                  <a:pt x="4499" y="1643"/>
                </a:lnTo>
                <a:lnTo>
                  <a:pt x="4502" y="1659"/>
                </a:lnTo>
                <a:lnTo>
                  <a:pt x="4504" y="1675"/>
                </a:lnTo>
                <a:lnTo>
                  <a:pt x="4505" y="1685"/>
                </a:lnTo>
                <a:lnTo>
                  <a:pt x="4505" y="1693"/>
                </a:lnTo>
                <a:lnTo>
                  <a:pt x="4506" y="1711"/>
                </a:lnTo>
                <a:lnTo>
                  <a:pt x="4507" y="1730"/>
                </a:lnTo>
                <a:lnTo>
                  <a:pt x="4506" y="1756"/>
                </a:lnTo>
                <a:lnTo>
                  <a:pt x="4504" y="1780"/>
                </a:lnTo>
                <a:lnTo>
                  <a:pt x="4503" y="1792"/>
                </a:lnTo>
                <a:lnTo>
                  <a:pt x="4501" y="1802"/>
                </a:lnTo>
                <a:lnTo>
                  <a:pt x="4499" y="1814"/>
                </a:lnTo>
                <a:lnTo>
                  <a:pt x="4497" y="1824"/>
                </a:lnTo>
                <a:lnTo>
                  <a:pt x="4494" y="1834"/>
                </a:lnTo>
                <a:lnTo>
                  <a:pt x="4492" y="1844"/>
                </a:lnTo>
                <a:lnTo>
                  <a:pt x="4485" y="1862"/>
                </a:lnTo>
                <a:lnTo>
                  <a:pt x="4482" y="1870"/>
                </a:lnTo>
                <a:lnTo>
                  <a:pt x="4478" y="1880"/>
                </a:lnTo>
                <a:lnTo>
                  <a:pt x="4470" y="1894"/>
                </a:lnTo>
                <a:lnTo>
                  <a:pt x="4465" y="1902"/>
                </a:lnTo>
                <a:lnTo>
                  <a:pt x="4460" y="1908"/>
                </a:lnTo>
                <a:lnTo>
                  <a:pt x="4455" y="1914"/>
                </a:lnTo>
                <a:lnTo>
                  <a:pt x="4450" y="1920"/>
                </a:lnTo>
                <a:lnTo>
                  <a:pt x="4439" y="1930"/>
                </a:lnTo>
                <a:lnTo>
                  <a:pt x="4427" y="1938"/>
                </a:lnTo>
                <a:lnTo>
                  <a:pt x="4414" y="1946"/>
                </a:lnTo>
                <a:lnTo>
                  <a:pt x="4400" y="1950"/>
                </a:lnTo>
                <a:lnTo>
                  <a:pt x="4393" y="1952"/>
                </a:lnTo>
                <a:lnTo>
                  <a:pt x="4386" y="1952"/>
                </a:lnTo>
                <a:lnTo>
                  <a:pt x="4370" y="1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457354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Kuva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9931121-A866-0128-FA48-AD9BBB41210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" y="0"/>
            <a:ext cx="9080072" cy="5143500"/>
          </a:xfrm>
          <a:solidFill>
            <a:schemeClr val="tx2"/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err="1"/>
              <a:t>Lisää</a:t>
            </a:r>
            <a:r>
              <a:rPr lang="fi-FI"/>
              <a:t> </a:t>
            </a:r>
            <a:r>
              <a:rPr lang="fi-FI" err="1"/>
              <a:t>kuva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C89437-0A9F-6907-E834-ECE3DB625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3" y="1545431"/>
            <a:ext cx="7343775" cy="553998"/>
          </a:xfrm>
        </p:spPr>
        <p:txBody>
          <a:bodyPr anchor="t" anchorCtr="0">
            <a:sp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9B7E5-3139-76AA-C2C3-60620F1D9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3381840"/>
            <a:ext cx="7343775" cy="648072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B1996E0-FD76-4EFB-9031-82134C43F092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7DE48D-705B-612C-7DFA-B303012D7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8941" y="4137924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F5A17A4-EA2D-AFFF-38DF-9699B925D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941" y="4353948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215C081-8C2F-8DF5-0289-985CFEA356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5991" y="250031"/>
            <a:ext cx="1744200" cy="3780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09472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oitusdia Pinkk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9437-0A9F-6907-E834-ECE3DB625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3" y="1545432"/>
            <a:ext cx="7343775" cy="1728397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9B7E5-3139-76AA-C2C3-60620F1D9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3381840"/>
            <a:ext cx="7343775" cy="648072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53B10FEF-2EFD-4F38-B25A-28C2D5F87858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7DE48D-705B-612C-7DFA-B303012D7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8941" y="4137924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F5A17A4-EA2D-AFFF-38DF-9699B925D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941" y="4353948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7A68B4C7-B884-9C55-1847-2072B77569D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305527" y="250031"/>
            <a:ext cx="1743752" cy="378000"/>
          </a:xfrm>
          <a:custGeom>
            <a:avLst/>
            <a:gdLst>
              <a:gd name="T0" fmla="*/ 11 w 4507"/>
              <a:gd name="T1" fmla="*/ 18 h 1954"/>
              <a:gd name="T2" fmla="*/ 659 w 4507"/>
              <a:gd name="T3" fmla="*/ 297 h 1954"/>
              <a:gd name="T4" fmla="*/ 666 w 4507"/>
              <a:gd name="T5" fmla="*/ 916 h 1954"/>
              <a:gd name="T6" fmla="*/ 347 w 4507"/>
              <a:gd name="T7" fmla="*/ 880 h 1954"/>
              <a:gd name="T8" fmla="*/ 471 w 4507"/>
              <a:gd name="T9" fmla="*/ 675 h 1954"/>
              <a:gd name="T10" fmla="*/ 375 w 4507"/>
              <a:gd name="T11" fmla="*/ 401 h 1954"/>
              <a:gd name="T12" fmla="*/ 1722 w 4507"/>
              <a:gd name="T13" fmla="*/ 26 h 1954"/>
              <a:gd name="T14" fmla="*/ 1804 w 4507"/>
              <a:gd name="T15" fmla="*/ 309 h 1954"/>
              <a:gd name="T16" fmla="*/ 1741 w 4507"/>
              <a:gd name="T17" fmla="*/ 269 h 1954"/>
              <a:gd name="T18" fmla="*/ 1854 w 4507"/>
              <a:gd name="T19" fmla="*/ 788 h 1954"/>
              <a:gd name="T20" fmla="*/ 2410 w 4507"/>
              <a:gd name="T21" fmla="*/ 18 h 1954"/>
              <a:gd name="T22" fmla="*/ 3053 w 4507"/>
              <a:gd name="T23" fmla="*/ 553 h 1954"/>
              <a:gd name="T24" fmla="*/ 3419 w 4507"/>
              <a:gd name="T25" fmla="*/ 539 h 1954"/>
              <a:gd name="T26" fmla="*/ 3595 w 4507"/>
              <a:gd name="T27" fmla="*/ 659 h 1954"/>
              <a:gd name="T28" fmla="*/ 3699 w 4507"/>
              <a:gd name="T29" fmla="*/ 697 h 1954"/>
              <a:gd name="T30" fmla="*/ 3842 w 4507"/>
              <a:gd name="T31" fmla="*/ 595 h 1954"/>
              <a:gd name="T32" fmla="*/ 3700 w 4507"/>
              <a:gd name="T33" fmla="*/ 806 h 1954"/>
              <a:gd name="T34" fmla="*/ 3943 w 4507"/>
              <a:gd name="T35" fmla="*/ 725 h 1954"/>
              <a:gd name="T36" fmla="*/ 4018 w 4507"/>
              <a:gd name="T37" fmla="*/ 689 h 1954"/>
              <a:gd name="T38" fmla="*/ 4124 w 4507"/>
              <a:gd name="T39" fmla="*/ 581 h 1954"/>
              <a:gd name="T40" fmla="*/ 3931 w 4507"/>
              <a:gd name="T41" fmla="*/ 269 h 1954"/>
              <a:gd name="T42" fmla="*/ 4017 w 4507"/>
              <a:gd name="T43" fmla="*/ 6 h 1954"/>
              <a:gd name="T44" fmla="*/ 4117 w 4507"/>
              <a:gd name="T45" fmla="*/ 228 h 1954"/>
              <a:gd name="T46" fmla="*/ 4005 w 4507"/>
              <a:gd name="T47" fmla="*/ 134 h 1954"/>
              <a:gd name="T48" fmla="*/ 4123 w 4507"/>
              <a:gd name="T49" fmla="*/ 383 h 1954"/>
              <a:gd name="T50" fmla="*/ 4174 w 4507"/>
              <a:gd name="T51" fmla="*/ 697 h 1954"/>
              <a:gd name="T52" fmla="*/ 1767 w 4507"/>
              <a:gd name="T53" fmla="*/ 1273 h 1954"/>
              <a:gd name="T54" fmla="*/ 2197 w 4507"/>
              <a:gd name="T55" fmla="*/ 1926 h 1954"/>
              <a:gd name="T56" fmla="*/ 2114 w 4507"/>
              <a:gd name="T57" fmla="*/ 1551 h 1954"/>
              <a:gd name="T58" fmla="*/ 2226 w 4507"/>
              <a:gd name="T59" fmla="*/ 1156 h 1954"/>
              <a:gd name="T60" fmla="*/ 2385 w 4507"/>
              <a:gd name="T61" fmla="*/ 1313 h 1954"/>
              <a:gd name="T62" fmla="*/ 2373 w 4507"/>
              <a:gd name="T63" fmla="*/ 1834 h 1954"/>
              <a:gd name="T64" fmla="*/ 2227 w 4507"/>
              <a:gd name="T65" fmla="*/ 1271 h 1954"/>
              <a:gd name="T66" fmla="*/ 2192 w 4507"/>
              <a:gd name="T67" fmla="*/ 1738 h 1954"/>
              <a:gd name="T68" fmla="*/ 2323 w 4507"/>
              <a:gd name="T69" fmla="*/ 1760 h 1954"/>
              <a:gd name="T70" fmla="*/ 2273 w 4507"/>
              <a:gd name="T71" fmla="*/ 1259 h 1954"/>
              <a:gd name="T72" fmla="*/ 3321 w 4507"/>
              <a:gd name="T73" fmla="*/ 1954 h 1954"/>
              <a:gd name="T74" fmla="*/ 3265 w 4507"/>
              <a:gd name="T75" fmla="*/ 1693 h 1954"/>
              <a:gd name="T76" fmla="*/ 3380 w 4507"/>
              <a:gd name="T77" fmla="*/ 1832 h 1954"/>
              <a:gd name="T78" fmla="*/ 3369 w 4507"/>
              <a:gd name="T79" fmla="*/ 1625 h 1954"/>
              <a:gd name="T80" fmla="*/ 3218 w 4507"/>
              <a:gd name="T81" fmla="*/ 1279 h 1954"/>
              <a:gd name="T82" fmla="*/ 3426 w 4507"/>
              <a:gd name="T83" fmla="*/ 1198 h 1954"/>
              <a:gd name="T84" fmla="*/ 3370 w 4507"/>
              <a:gd name="T85" fmla="*/ 1265 h 1954"/>
              <a:gd name="T86" fmla="*/ 3279 w 4507"/>
              <a:gd name="T87" fmla="*/ 1379 h 1954"/>
              <a:gd name="T88" fmla="*/ 3471 w 4507"/>
              <a:gd name="T89" fmla="*/ 1675 h 1954"/>
              <a:gd name="T90" fmla="*/ 3381 w 4507"/>
              <a:gd name="T91" fmla="*/ 1946 h 1954"/>
              <a:gd name="T92" fmla="*/ 3620 w 4507"/>
              <a:gd name="T93" fmla="*/ 1772 h 1954"/>
              <a:gd name="T94" fmla="*/ 3736 w 4507"/>
              <a:gd name="T95" fmla="*/ 1772 h 1954"/>
              <a:gd name="T96" fmla="*/ 3756 w 4507"/>
              <a:gd name="T97" fmla="*/ 1914 h 1954"/>
              <a:gd name="T98" fmla="*/ 3915 w 4507"/>
              <a:gd name="T99" fmla="*/ 1828 h 1954"/>
              <a:gd name="T100" fmla="*/ 4005 w 4507"/>
              <a:gd name="T101" fmla="*/ 1838 h 1954"/>
              <a:gd name="T102" fmla="*/ 4160 w 4507"/>
              <a:gd name="T103" fmla="*/ 1697 h 1954"/>
              <a:gd name="T104" fmla="*/ 4039 w 4507"/>
              <a:gd name="T105" fmla="*/ 1954 h 1954"/>
              <a:gd name="T106" fmla="*/ 4268 w 4507"/>
              <a:gd name="T107" fmla="*/ 1888 h 1954"/>
              <a:gd name="T108" fmla="*/ 4324 w 4507"/>
              <a:gd name="T109" fmla="*/ 1824 h 1954"/>
              <a:gd name="T110" fmla="*/ 4442 w 4507"/>
              <a:gd name="T111" fmla="*/ 1752 h 1954"/>
              <a:gd name="T112" fmla="*/ 4255 w 4507"/>
              <a:gd name="T113" fmla="*/ 1447 h 1954"/>
              <a:gd name="T114" fmla="*/ 4311 w 4507"/>
              <a:gd name="T115" fmla="*/ 1166 h 1954"/>
              <a:gd name="T116" fmla="*/ 4497 w 4507"/>
              <a:gd name="T117" fmla="*/ 1331 h 1954"/>
              <a:gd name="T118" fmla="*/ 4336 w 4507"/>
              <a:gd name="T119" fmla="*/ 1267 h 1954"/>
              <a:gd name="T120" fmla="*/ 4359 w 4507"/>
              <a:gd name="T121" fmla="*/ 1457 h 1954"/>
              <a:gd name="T122" fmla="*/ 4499 w 4507"/>
              <a:gd name="T123" fmla="*/ 1814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7" h="1954">
                <a:moveTo>
                  <a:pt x="4307" y="327"/>
                </a:moveTo>
                <a:lnTo>
                  <a:pt x="4377" y="327"/>
                </a:lnTo>
                <a:lnTo>
                  <a:pt x="4377" y="463"/>
                </a:lnTo>
                <a:lnTo>
                  <a:pt x="4307" y="463"/>
                </a:lnTo>
                <a:lnTo>
                  <a:pt x="4307" y="327"/>
                </a:lnTo>
                <a:close/>
                <a:moveTo>
                  <a:pt x="1248" y="18"/>
                </a:moveTo>
                <a:lnTo>
                  <a:pt x="1248" y="473"/>
                </a:lnTo>
                <a:lnTo>
                  <a:pt x="1051" y="473"/>
                </a:lnTo>
                <a:lnTo>
                  <a:pt x="1051" y="1936"/>
                </a:lnTo>
                <a:lnTo>
                  <a:pt x="821" y="1936"/>
                </a:lnTo>
                <a:lnTo>
                  <a:pt x="821" y="473"/>
                </a:lnTo>
                <a:lnTo>
                  <a:pt x="655" y="18"/>
                </a:lnTo>
                <a:lnTo>
                  <a:pt x="1248" y="18"/>
                </a:lnTo>
                <a:close/>
                <a:moveTo>
                  <a:pt x="0" y="1481"/>
                </a:moveTo>
                <a:lnTo>
                  <a:pt x="230" y="1481"/>
                </a:lnTo>
                <a:lnTo>
                  <a:pt x="230" y="1936"/>
                </a:lnTo>
                <a:lnTo>
                  <a:pt x="0" y="1936"/>
                </a:lnTo>
                <a:lnTo>
                  <a:pt x="0" y="1481"/>
                </a:lnTo>
                <a:close/>
                <a:moveTo>
                  <a:pt x="487" y="1186"/>
                </a:moveTo>
                <a:lnTo>
                  <a:pt x="752" y="1936"/>
                </a:lnTo>
                <a:lnTo>
                  <a:pt x="495" y="1936"/>
                </a:lnTo>
                <a:lnTo>
                  <a:pt x="11" y="559"/>
                </a:lnTo>
                <a:lnTo>
                  <a:pt x="11" y="18"/>
                </a:lnTo>
                <a:lnTo>
                  <a:pt x="309" y="18"/>
                </a:lnTo>
                <a:lnTo>
                  <a:pt x="335" y="18"/>
                </a:lnTo>
                <a:lnTo>
                  <a:pt x="359" y="20"/>
                </a:lnTo>
                <a:lnTo>
                  <a:pt x="382" y="24"/>
                </a:lnTo>
                <a:lnTo>
                  <a:pt x="404" y="30"/>
                </a:lnTo>
                <a:lnTo>
                  <a:pt x="426" y="36"/>
                </a:lnTo>
                <a:lnTo>
                  <a:pt x="447" y="44"/>
                </a:lnTo>
                <a:lnTo>
                  <a:pt x="467" y="52"/>
                </a:lnTo>
                <a:lnTo>
                  <a:pt x="476" y="58"/>
                </a:lnTo>
                <a:lnTo>
                  <a:pt x="486" y="62"/>
                </a:lnTo>
                <a:lnTo>
                  <a:pt x="504" y="74"/>
                </a:lnTo>
                <a:lnTo>
                  <a:pt x="521" y="88"/>
                </a:lnTo>
                <a:lnTo>
                  <a:pt x="538" y="102"/>
                </a:lnTo>
                <a:lnTo>
                  <a:pt x="553" y="116"/>
                </a:lnTo>
                <a:lnTo>
                  <a:pt x="569" y="132"/>
                </a:lnTo>
                <a:lnTo>
                  <a:pt x="583" y="150"/>
                </a:lnTo>
                <a:lnTo>
                  <a:pt x="596" y="168"/>
                </a:lnTo>
                <a:lnTo>
                  <a:pt x="609" y="188"/>
                </a:lnTo>
                <a:lnTo>
                  <a:pt x="620" y="208"/>
                </a:lnTo>
                <a:lnTo>
                  <a:pt x="631" y="230"/>
                </a:lnTo>
                <a:lnTo>
                  <a:pt x="641" y="251"/>
                </a:lnTo>
                <a:lnTo>
                  <a:pt x="650" y="273"/>
                </a:lnTo>
                <a:lnTo>
                  <a:pt x="659" y="297"/>
                </a:lnTo>
                <a:lnTo>
                  <a:pt x="666" y="323"/>
                </a:lnTo>
                <a:lnTo>
                  <a:pt x="673" y="349"/>
                </a:lnTo>
                <a:lnTo>
                  <a:pt x="680" y="375"/>
                </a:lnTo>
                <a:lnTo>
                  <a:pt x="685" y="401"/>
                </a:lnTo>
                <a:lnTo>
                  <a:pt x="690" y="429"/>
                </a:lnTo>
                <a:lnTo>
                  <a:pt x="694" y="459"/>
                </a:lnTo>
                <a:lnTo>
                  <a:pt x="697" y="487"/>
                </a:lnTo>
                <a:lnTo>
                  <a:pt x="699" y="517"/>
                </a:lnTo>
                <a:lnTo>
                  <a:pt x="701" y="547"/>
                </a:lnTo>
                <a:lnTo>
                  <a:pt x="702" y="579"/>
                </a:lnTo>
                <a:lnTo>
                  <a:pt x="703" y="611"/>
                </a:lnTo>
                <a:lnTo>
                  <a:pt x="702" y="661"/>
                </a:lnTo>
                <a:lnTo>
                  <a:pt x="701" y="687"/>
                </a:lnTo>
                <a:lnTo>
                  <a:pt x="699" y="711"/>
                </a:lnTo>
                <a:lnTo>
                  <a:pt x="697" y="735"/>
                </a:lnTo>
                <a:lnTo>
                  <a:pt x="695" y="758"/>
                </a:lnTo>
                <a:lnTo>
                  <a:pt x="692" y="782"/>
                </a:lnTo>
                <a:lnTo>
                  <a:pt x="689" y="806"/>
                </a:lnTo>
                <a:lnTo>
                  <a:pt x="685" y="830"/>
                </a:lnTo>
                <a:lnTo>
                  <a:pt x="681" y="852"/>
                </a:lnTo>
                <a:lnTo>
                  <a:pt x="677" y="874"/>
                </a:lnTo>
                <a:lnTo>
                  <a:pt x="672" y="896"/>
                </a:lnTo>
                <a:lnTo>
                  <a:pt x="666" y="916"/>
                </a:lnTo>
                <a:lnTo>
                  <a:pt x="661" y="938"/>
                </a:lnTo>
                <a:lnTo>
                  <a:pt x="655" y="958"/>
                </a:lnTo>
                <a:lnTo>
                  <a:pt x="648" y="976"/>
                </a:lnTo>
                <a:lnTo>
                  <a:pt x="641" y="996"/>
                </a:lnTo>
                <a:lnTo>
                  <a:pt x="634" y="1014"/>
                </a:lnTo>
                <a:lnTo>
                  <a:pt x="626" y="1030"/>
                </a:lnTo>
                <a:lnTo>
                  <a:pt x="618" y="1048"/>
                </a:lnTo>
                <a:lnTo>
                  <a:pt x="609" y="1064"/>
                </a:lnTo>
                <a:lnTo>
                  <a:pt x="600" y="1080"/>
                </a:lnTo>
                <a:lnTo>
                  <a:pt x="591" y="1094"/>
                </a:lnTo>
                <a:lnTo>
                  <a:pt x="581" y="1108"/>
                </a:lnTo>
                <a:lnTo>
                  <a:pt x="571" y="1120"/>
                </a:lnTo>
                <a:lnTo>
                  <a:pt x="559" y="1132"/>
                </a:lnTo>
                <a:lnTo>
                  <a:pt x="548" y="1144"/>
                </a:lnTo>
                <a:lnTo>
                  <a:pt x="537" y="1154"/>
                </a:lnTo>
                <a:lnTo>
                  <a:pt x="525" y="1164"/>
                </a:lnTo>
                <a:lnTo>
                  <a:pt x="513" y="1172"/>
                </a:lnTo>
                <a:lnTo>
                  <a:pt x="500" y="1180"/>
                </a:lnTo>
                <a:lnTo>
                  <a:pt x="487" y="1186"/>
                </a:lnTo>
                <a:close/>
                <a:moveTo>
                  <a:pt x="239" y="391"/>
                </a:moveTo>
                <a:lnTo>
                  <a:pt x="239" y="880"/>
                </a:lnTo>
                <a:lnTo>
                  <a:pt x="337" y="880"/>
                </a:lnTo>
                <a:lnTo>
                  <a:pt x="347" y="880"/>
                </a:lnTo>
                <a:lnTo>
                  <a:pt x="357" y="880"/>
                </a:lnTo>
                <a:lnTo>
                  <a:pt x="367" y="878"/>
                </a:lnTo>
                <a:lnTo>
                  <a:pt x="376" y="874"/>
                </a:lnTo>
                <a:lnTo>
                  <a:pt x="384" y="872"/>
                </a:lnTo>
                <a:lnTo>
                  <a:pt x="392" y="868"/>
                </a:lnTo>
                <a:lnTo>
                  <a:pt x="400" y="862"/>
                </a:lnTo>
                <a:lnTo>
                  <a:pt x="407" y="858"/>
                </a:lnTo>
                <a:lnTo>
                  <a:pt x="413" y="852"/>
                </a:lnTo>
                <a:lnTo>
                  <a:pt x="419" y="844"/>
                </a:lnTo>
                <a:lnTo>
                  <a:pt x="425" y="838"/>
                </a:lnTo>
                <a:lnTo>
                  <a:pt x="430" y="830"/>
                </a:lnTo>
                <a:lnTo>
                  <a:pt x="435" y="822"/>
                </a:lnTo>
                <a:lnTo>
                  <a:pt x="440" y="814"/>
                </a:lnTo>
                <a:lnTo>
                  <a:pt x="444" y="806"/>
                </a:lnTo>
                <a:lnTo>
                  <a:pt x="448" y="796"/>
                </a:lnTo>
                <a:lnTo>
                  <a:pt x="451" y="788"/>
                </a:lnTo>
                <a:lnTo>
                  <a:pt x="454" y="778"/>
                </a:lnTo>
                <a:lnTo>
                  <a:pt x="457" y="768"/>
                </a:lnTo>
                <a:lnTo>
                  <a:pt x="460" y="758"/>
                </a:lnTo>
                <a:lnTo>
                  <a:pt x="464" y="738"/>
                </a:lnTo>
                <a:lnTo>
                  <a:pt x="467" y="717"/>
                </a:lnTo>
                <a:lnTo>
                  <a:pt x="470" y="697"/>
                </a:lnTo>
                <a:lnTo>
                  <a:pt x="471" y="675"/>
                </a:lnTo>
                <a:lnTo>
                  <a:pt x="472" y="655"/>
                </a:lnTo>
                <a:lnTo>
                  <a:pt x="472" y="635"/>
                </a:lnTo>
                <a:lnTo>
                  <a:pt x="472" y="615"/>
                </a:lnTo>
                <a:lnTo>
                  <a:pt x="470" y="593"/>
                </a:lnTo>
                <a:lnTo>
                  <a:pt x="468" y="573"/>
                </a:lnTo>
                <a:lnTo>
                  <a:pt x="464" y="551"/>
                </a:lnTo>
                <a:lnTo>
                  <a:pt x="462" y="541"/>
                </a:lnTo>
                <a:lnTo>
                  <a:pt x="459" y="531"/>
                </a:lnTo>
                <a:lnTo>
                  <a:pt x="457" y="521"/>
                </a:lnTo>
                <a:lnTo>
                  <a:pt x="454" y="511"/>
                </a:lnTo>
                <a:lnTo>
                  <a:pt x="447" y="491"/>
                </a:lnTo>
                <a:lnTo>
                  <a:pt x="443" y="483"/>
                </a:lnTo>
                <a:lnTo>
                  <a:pt x="439" y="473"/>
                </a:lnTo>
                <a:lnTo>
                  <a:pt x="435" y="465"/>
                </a:lnTo>
                <a:lnTo>
                  <a:pt x="430" y="457"/>
                </a:lnTo>
                <a:lnTo>
                  <a:pt x="420" y="441"/>
                </a:lnTo>
                <a:lnTo>
                  <a:pt x="414" y="433"/>
                </a:lnTo>
                <a:lnTo>
                  <a:pt x="408" y="427"/>
                </a:lnTo>
                <a:lnTo>
                  <a:pt x="402" y="421"/>
                </a:lnTo>
                <a:lnTo>
                  <a:pt x="396" y="415"/>
                </a:lnTo>
                <a:lnTo>
                  <a:pt x="389" y="409"/>
                </a:lnTo>
                <a:lnTo>
                  <a:pt x="382" y="405"/>
                </a:lnTo>
                <a:lnTo>
                  <a:pt x="375" y="401"/>
                </a:lnTo>
                <a:lnTo>
                  <a:pt x="367" y="397"/>
                </a:lnTo>
                <a:lnTo>
                  <a:pt x="359" y="395"/>
                </a:lnTo>
                <a:lnTo>
                  <a:pt x="351" y="393"/>
                </a:lnTo>
                <a:lnTo>
                  <a:pt x="333" y="391"/>
                </a:lnTo>
                <a:lnTo>
                  <a:pt x="239" y="391"/>
                </a:lnTo>
                <a:close/>
                <a:moveTo>
                  <a:pt x="1780" y="395"/>
                </a:moveTo>
                <a:lnTo>
                  <a:pt x="1776" y="403"/>
                </a:lnTo>
                <a:lnTo>
                  <a:pt x="1772" y="411"/>
                </a:lnTo>
                <a:lnTo>
                  <a:pt x="1763" y="423"/>
                </a:lnTo>
                <a:lnTo>
                  <a:pt x="1754" y="433"/>
                </a:lnTo>
                <a:lnTo>
                  <a:pt x="1743" y="443"/>
                </a:lnTo>
                <a:lnTo>
                  <a:pt x="1814" y="788"/>
                </a:lnTo>
                <a:lnTo>
                  <a:pt x="1742" y="788"/>
                </a:lnTo>
                <a:lnTo>
                  <a:pt x="1683" y="465"/>
                </a:lnTo>
                <a:lnTo>
                  <a:pt x="1607" y="465"/>
                </a:lnTo>
                <a:lnTo>
                  <a:pt x="1607" y="788"/>
                </a:lnTo>
                <a:lnTo>
                  <a:pt x="1543" y="788"/>
                </a:lnTo>
                <a:lnTo>
                  <a:pt x="1543" y="18"/>
                </a:lnTo>
                <a:lnTo>
                  <a:pt x="1681" y="18"/>
                </a:lnTo>
                <a:lnTo>
                  <a:pt x="1696" y="18"/>
                </a:lnTo>
                <a:lnTo>
                  <a:pt x="1703" y="20"/>
                </a:lnTo>
                <a:lnTo>
                  <a:pt x="1710" y="22"/>
                </a:lnTo>
                <a:lnTo>
                  <a:pt x="1722" y="26"/>
                </a:lnTo>
                <a:lnTo>
                  <a:pt x="1734" y="32"/>
                </a:lnTo>
                <a:lnTo>
                  <a:pt x="1745" y="40"/>
                </a:lnTo>
                <a:lnTo>
                  <a:pt x="1755" y="50"/>
                </a:lnTo>
                <a:lnTo>
                  <a:pt x="1765" y="62"/>
                </a:lnTo>
                <a:lnTo>
                  <a:pt x="1769" y="68"/>
                </a:lnTo>
                <a:lnTo>
                  <a:pt x="1773" y="76"/>
                </a:lnTo>
                <a:lnTo>
                  <a:pt x="1781" y="92"/>
                </a:lnTo>
                <a:lnTo>
                  <a:pt x="1788" y="108"/>
                </a:lnTo>
                <a:lnTo>
                  <a:pt x="1791" y="118"/>
                </a:lnTo>
                <a:lnTo>
                  <a:pt x="1794" y="126"/>
                </a:lnTo>
                <a:lnTo>
                  <a:pt x="1799" y="146"/>
                </a:lnTo>
                <a:lnTo>
                  <a:pt x="1803" y="168"/>
                </a:lnTo>
                <a:lnTo>
                  <a:pt x="1805" y="178"/>
                </a:lnTo>
                <a:lnTo>
                  <a:pt x="1806" y="190"/>
                </a:lnTo>
                <a:lnTo>
                  <a:pt x="1807" y="200"/>
                </a:lnTo>
                <a:lnTo>
                  <a:pt x="1808" y="212"/>
                </a:lnTo>
                <a:lnTo>
                  <a:pt x="1808" y="224"/>
                </a:lnTo>
                <a:lnTo>
                  <a:pt x="1808" y="236"/>
                </a:lnTo>
                <a:lnTo>
                  <a:pt x="1808" y="263"/>
                </a:lnTo>
                <a:lnTo>
                  <a:pt x="1807" y="275"/>
                </a:lnTo>
                <a:lnTo>
                  <a:pt x="1806" y="287"/>
                </a:lnTo>
                <a:lnTo>
                  <a:pt x="1805" y="299"/>
                </a:lnTo>
                <a:lnTo>
                  <a:pt x="1804" y="309"/>
                </a:lnTo>
                <a:lnTo>
                  <a:pt x="1801" y="331"/>
                </a:lnTo>
                <a:lnTo>
                  <a:pt x="1797" y="349"/>
                </a:lnTo>
                <a:lnTo>
                  <a:pt x="1792" y="367"/>
                </a:lnTo>
                <a:lnTo>
                  <a:pt x="1786" y="381"/>
                </a:lnTo>
                <a:lnTo>
                  <a:pt x="1780" y="395"/>
                </a:lnTo>
                <a:close/>
                <a:moveTo>
                  <a:pt x="1678" y="122"/>
                </a:moveTo>
                <a:lnTo>
                  <a:pt x="1607" y="122"/>
                </a:lnTo>
                <a:lnTo>
                  <a:pt x="1607" y="365"/>
                </a:lnTo>
                <a:lnTo>
                  <a:pt x="1678" y="365"/>
                </a:lnTo>
                <a:lnTo>
                  <a:pt x="1686" y="363"/>
                </a:lnTo>
                <a:lnTo>
                  <a:pt x="1694" y="361"/>
                </a:lnTo>
                <a:lnTo>
                  <a:pt x="1700" y="359"/>
                </a:lnTo>
                <a:lnTo>
                  <a:pt x="1707" y="355"/>
                </a:lnTo>
                <a:lnTo>
                  <a:pt x="1712" y="351"/>
                </a:lnTo>
                <a:lnTo>
                  <a:pt x="1717" y="345"/>
                </a:lnTo>
                <a:lnTo>
                  <a:pt x="1722" y="339"/>
                </a:lnTo>
                <a:lnTo>
                  <a:pt x="1726" y="331"/>
                </a:lnTo>
                <a:lnTo>
                  <a:pt x="1730" y="323"/>
                </a:lnTo>
                <a:lnTo>
                  <a:pt x="1733" y="313"/>
                </a:lnTo>
                <a:lnTo>
                  <a:pt x="1736" y="303"/>
                </a:lnTo>
                <a:lnTo>
                  <a:pt x="1738" y="293"/>
                </a:lnTo>
                <a:lnTo>
                  <a:pt x="1740" y="281"/>
                </a:lnTo>
                <a:lnTo>
                  <a:pt x="1741" y="269"/>
                </a:lnTo>
                <a:lnTo>
                  <a:pt x="1742" y="257"/>
                </a:lnTo>
                <a:lnTo>
                  <a:pt x="1742" y="244"/>
                </a:lnTo>
                <a:lnTo>
                  <a:pt x="1742" y="230"/>
                </a:lnTo>
                <a:lnTo>
                  <a:pt x="1742" y="218"/>
                </a:lnTo>
                <a:lnTo>
                  <a:pt x="1740" y="206"/>
                </a:lnTo>
                <a:lnTo>
                  <a:pt x="1739" y="194"/>
                </a:lnTo>
                <a:lnTo>
                  <a:pt x="1737" y="184"/>
                </a:lnTo>
                <a:lnTo>
                  <a:pt x="1734" y="174"/>
                </a:lnTo>
                <a:lnTo>
                  <a:pt x="1731" y="164"/>
                </a:lnTo>
                <a:lnTo>
                  <a:pt x="1728" y="156"/>
                </a:lnTo>
                <a:lnTo>
                  <a:pt x="1723" y="148"/>
                </a:lnTo>
                <a:lnTo>
                  <a:pt x="1719" y="142"/>
                </a:lnTo>
                <a:lnTo>
                  <a:pt x="1713" y="136"/>
                </a:lnTo>
                <a:lnTo>
                  <a:pt x="1708" y="132"/>
                </a:lnTo>
                <a:lnTo>
                  <a:pt x="1701" y="128"/>
                </a:lnTo>
                <a:lnTo>
                  <a:pt x="1694" y="124"/>
                </a:lnTo>
                <a:lnTo>
                  <a:pt x="1686" y="122"/>
                </a:lnTo>
                <a:lnTo>
                  <a:pt x="1678" y="122"/>
                </a:lnTo>
                <a:close/>
                <a:moveTo>
                  <a:pt x="2090" y="788"/>
                </a:moveTo>
                <a:lnTo>
                  <a:pt x="2069" y="635"/>
                </a:lnTo>
                <a:lnTo>
                  <a:pt x="1942" y="635"/>
                </a:lnTo>
                <a:lnTo>
                  <a:pt x="1921" y="788"/>
                </a:lnTo>
                <a:lnTo>
                  <a:pt x="1854" y="788"/>
                </a:lnTo>
                <a:lnTo>
                  <a:pt x="1975" y="18"/>
                </a:lnTo>
                <a:lnTo>
                  <a:pt x="2037" y="18"/>
                </a:lnTo>
                <a:lnTo>
                  <a:pt x="2160" y="788"/>
                </a:lnTo>
                <a:lnTo>
                  <a:pt x="2090" y="788"/>
                </a:lnTo>
                <a:close/>
                <a:moveTo>
                  <a:pt x="2026" y="323"/>
                </a:moveTo>
                <a:lnTo>
                  <a:pt x="2015" y="250"/>
                </a:lnTo>
                <a:lnTo>
                  <a:pt x="2010" y="210"/>
                </a:lnTo>
                <a:lnTo>
                  <a:pt x="2006" y="170"/>
                </a:lnTo>
                <a:lnTo>
                  <a:pt x="2001" y="210"/>
                </a:lnTo>
                <a:lnTo>
                  <a:pt x="1996" y="250"/>
                </a:lnTo>
                <a:lnTo>
                  <a:pt x="1986" y="325"/>
                </a:lnTo>
                <a:lnTo>
                  <a:pt x="1957" y="529"/>
                </a:lnTo>
                <a:lnTo>
                  <a:pt x="2053" y="529"/>
                </a:lnTo>
                <a:lnTo>
                  <a:pt x="2026" y="323"/>
                </a:lnTo>
                <a:close/>
                <a:moveTo>
                  <a:pt x="2419" y="788"/>
                </a:moveTo>
                <a:lnTo>
                  <a:pt x="2323" y="431"/>
                </a:lnTo>
                <a:lnTo>
                  <a:pt x="2285" y="527"/>
                </a:lnTo>
                <a:lnTo>
                  <a:pt x="2285" y="788"/>
                </a:lnTo>
                <a:lnTo>
                  <a:pt x="2220" y="788"/>
                </a:lnTo>
                <a:lnTo>
                  <a:pt x="2220" y="18"/>
                </a:lnTo>
                <a:lnTo>
                  <a:pt x="2285" y="18"/>
                </a:lnTo>
                <a:lnTo>
                  <a:pt x="2285" y="347"/>
                </a:lnTo>
                <a:lnTo>
                  <a:pt x="2410" y="18"/>
                </a:lnTo>
                <a:lnTo>
                  <a:pt x="2492" y="18"/>
                </a:lnTo>
                <a:lnTo>
                  <a:pt x="2363" y="333"/>
                </a:lnTo>
                <a:lnTo>
                  <a:pt x="2498" y="788"/>
                </a:lnTo>
                <a:lnTo>
                  <a:pt x="2419" y="788"/>
                </a:lnTo>
                <a:close/>
                <a:moveTo>
                  <a:pt x="2558" y="788"/>
                </a:moveTo>
                <a:lnTo>
                  <a:pt x="2558" y="18"/>
                </a:lnTo>
                <a:lnTo>
                  <a:pt x="2786" y="18"/>
                </a:lnTo>
                <a:lnTo>
                  <a:pt x="2786" y="126"/>
                </a:lnTo>
                <a:lnTo>
                  <a:pt x="2623" y="126"/>
                </a:lnTo>
                <a:lnTo>
                  <a:pt x="2623" y="341"/>
                </a:lnTo>
                <a:lnTo>
                  <a:pt x="2756" y="341"/>
                </a:lnTo>
                <a:lnTo>
                  <a:pt x="2756" y="445"/>
                </a:lnTo>
                <a:lnTo>
                  <a:pt x="2623" y="445"/>
                </a:lnTo>
                <a:lnTo>
                  <a:pt x="2623" y="683"/>
                </a:lnTo>
                <a:lnTo>
                  <a:pt x="2786" y="683"/>
                </a:lnTo>
                <a:lnTo>
                  <a:pt x="2786" y="788"/>
                </a:lnTo>
                <a:lnTo>
                  <a:pt x="2558" y="788"/>
                </a:lnTo>
                <a:close/>
                <a:moveTo>
                  <a:pt x="2939" y="18"/>
                </a:moveTo>
                <a:lnTo>
                  <a:pt x="3030" y="439"/>
                </a:lnTo>
                <a:lnTo>
                  <a:pt x="3038" y="477"/>
                </a:lnTo>
                <a:lnTo>
                  <a:pt x="3042" y="495"/>
                </a:lnTo>
                <a:lnTo>
                  <a:pt x="3046" y="515"/>
                </a:lnTo>
                <a:lnTo>
                  <a:pt x="3053" y="553"/>
                </a:lnTo>
                <a:lnTo>
                  <a:pt x="3060" y="595"/>
                </a:lnTo>
                <a:lnTo>
                  <a:pt x="3060" y="509"/>
                </a:lnTo>
                <a:lnTo>
                  <a:pt x="3059" y="421"/>
                </a:lnTo>
                <a:lnTo>
                  <a:pt x="3059" y="18"/>
                </a:lnTo>
                <a:lnTo>
                  <a:pt x="3124" y="18"/>
                </a:lnTo>
                <a:lnTo>
                  <a:pt x="3124" y="788"/>
                </a:lnTo>
                <a:lnTo>
                  <a:pt x="3046" y="788"/>
                </a:lnTo>
                <a:lnTo>
                  <a:pt x="2954" y="369"/>
                </a:lnTo>
                <a:lnTo>
                  <a:pt x="2946" y="331"/>
                </a:lnTo>
                <a:lnTo>
                  <a:pt x="2938" y="293"/>
                </a:lnTo>
                <a:lnTo>
                  <a:pt x="2931" y="255"/>
                </a:lnTo>
                <a:lnTo>
                  <a:pt x="2923" y="214"/>
                </a:lnTo>
                <a:lnTo>
                  <a:pt x="2924" y="389"/>
                </a:lnTo>
                <a:lnTo>
                  <a:pt x="2924" y="790"/>
                </a:lnTo>
                <a:lnTo>
                  <a:pt x="2859" y="790"/>
                </a:lnTo>
                <a:lnTo>
                  <a:pt x="2859" y="18"/>
                </a:lnTo>
                <a:lnTo>
                  <a:pt x="2939" y="18"/>
                </a:lnTo>
                <a:close/>
                <a:moveTo>
                  <a:pt x="3306" y="18"/>
                </a:moveTo>
                <a:lnTo>
                  <a:pt x="3396" y="425"/>
                </a:lnTo>
                <a:lnTo>
                  <a:pt x="3404" y="463"/>
                </a:lnTo>
                <a:lnTo>
                  <a:pt x="3408" y="481"/>
                </a:lnTo>
                <a:lnTo>
                  <a:pt x="3412" y="501"/>
                </a:lnTo>
                <a:lnTo>
                  <a:pt x="3419" y="539"/>
                </a:lnTo>
                <a:lnTo>
                  <a:pt x="3426" y="581"/>
                </a:lnTo>
                <a:lnTo>
                  <a:pt x="3426" y="495"/>
                </a:lnTo>
                <a:lnTo>
                  <a:pt x="3426" y="407"/>
                </a:lnTo>
                <a:lnTo>
                  <a:pt x="3426" y="18"/>
                </a:lnTo>
                <a:lnTo>
                  <a:pt x="3491" y="18"/>
                </a:lnTo>
                <a:lnTo>
                  <a:pt x="3491" y="788"/>
                </a:lnTo>
                <a:lnTo>
                  <a:pt x="3412" y="788"/>
                </a:lnTo>
                <a:lnTo>
                  <a:pt x="3320" y="383"/>
                </a:lnTo>
                <a:lnTo>
                  <a:pt x="3312" y="345"/>
                </a:lnTo>
                <a:lnTo>
                  <a:pt x="3305" y="307"/>
                </a:lnTo>
                <a:lnTo>
                  <a:pt x="3297" y="269"/>
                </a:lnTo>
                <a:lnTo>
                  <a:pt x="3290" y="228"/>
                </a:lnTo>
                <a:lnTo>
                  <a:pt x="3290" y="403"/>
                </a:lnTo>
                <a:lnTo>
                  <a:pt x="3290" y="788"/>
                </a:lnTo>
                <a:lnTo>
                  <a:pt x="3226" y="788"/>
                </a:lnTo>
                <a:lnTo>
                  <a:pt x="3226" y="18"/>
                </a:lnTo>
                <a:lnTo>
                  <a:pt x="3306" y="18"/>
                </a:lnTo>
                <a:close/>
                <a:moveTo>
                  <a:pt x="3618" y="735"/>
                </a:moveTo>
                <a:lnTo>
                  <a:pt x="3611" y="719"/>
                </a:lnTo>
                <a:lnTo>
                  <a:pt x="3605" y="701"/>
                </a:lnTo>
                <a:lnTo>
                  <a:pt x="3599" y="681"/>
                </a:lnTo>
                <a:lnTo>
                  <a:pt x="3597" y="669"/>
                </a:lnTo>
                <a:lnTo>
                  <a:pt x="3595" y="659"/>
                </a:lnTo>
                <a:lnTo>
                  <a:pt x="3591" y="635"/>
                </a:lnTo>
                <a:lnTo>
                  <a:pt x="3589" y="609"/>
                </a:lnTo>
                <a:lnTo>
                  <a:pt x="3588" y="595"/>
                </a:lnTo>
                <a:lnTo>
                  <a:pt x="3587" y="581"/>
                </a:lnTo>
                <a:lnTo>
                  <a:pt x="3587" y="549"/>
                </a:lnTo>
                <a:lnTo>
                  <a:pt x="3587" y="18"/>
                </a:lnTo>
                <a:lnTo>
                  <a:pt x="3652" y="18"/>
                </a:lnTo>
                <a:lnTo>
                  <a:pt x="3652" y="543"/>
                </a:lnTo>
                <a:lnTo>
                  <a:pt x="3652" y="563"/>
                </a:lnTo>
                <a:lnTo>
                  <a:pt x="3652" y="581"/>
                </a:lnTo>
                <a:lnTo>
                  <a:pt x="3653" y="597"/>
                </a:lnTo>
                <a:lnTo>
                  <a:pt x="3655" y="611"/>
                </a:lnTo>
                <a:lnTo>
                  <a:pt x="3657" y="625"/>
                </a:lnTo>
                <a:lnTo>
                  <a:pt x="3659" y="637"/>
                </a:lnTo>
                <a:lnTo>
                  <a:pt x="3662" y="649"/>
                </a:lnTo>
                <a:lnTo>
                  <a:pt x="3665" y="659"/>
                </a:lnTo>
                <a:lnTo>
                  <a:pt x="3669" y="667"/>
                </a:lnTo>
                <a:lnTo>
                  <a:pt x="3674" y="675"/>
                </a:lnTo>
                <a:lnTo>
                  <a:pt x="3679" y="683"/>
                </a:lnTo>
                <a:lnTo>
                  <a:pt x="3685" y="689"/>
                </a:lnTo>
                <a:lnTo>
                  <a:pt x="3688" y="691"/>
                </a:lnTo>
                <a:lnTo>
                  <a:pt x="3692" y="693"/>
                </a:lnTo>
                <a:lnTo>
                  <a:pt x="3699" y="697"/>
                </a:lnTo>
                <a:lnTo>
                  <a:pt x="3706" y="699"/>
                </a:lnTo>
                <a:lnTo>
                  <a:pt x="3715" y="699"/>
                </a:lnTo>
                <a:lnTo>
                  <a:pt x="3723" y="699"/>
                </a:lnTo>
                <a:lnTo>
                  <a:pt x="3731" y="697"/>
                </a:lnTo>
                <a:lnTo>
                  <a:pt x="3738" y="693"/>
                </a:lnTo>
                <a:lnTo>
                  <a:pt x="3744" y="689"/>
                </a:lnTo>
                <a:lnTo>
                  <a:pt x="3750" y="683"/>
                </a:lnTo>
                <a:lnTo>
                  <a:pt x="3755" y="675"/>
                </a:lnTo>
                <a:lnTo>
                  <a:pt x="3760" y="667"/>
                </a:lnTo>
                <a:lnTo>
                  <a:pt x="3764" y="659"/>
                </a:lnTo>
                <a:lnTo>
                  <a:pt x="3768" y="649"/>
                </a:lnTo>
                <a:lnTo>
                  <a:pt x="3770" y="637"/>
                </a:lnTo>
                <a:lnTo>
                  <a:pt x="3773" y="625"/>
                </a:lnTo>
                <a:lnTo>
                  <a:pt x="3775" y="613"/>
                </a:lnTo>
                <a:lnTo>
                  <a:pt x="3776" y="597"/>
                </a:lnTo>
                <a:lnTo>
                  <a:pt x="3777" y="581"/>
                </a:lnTo>
                <a:lnTo>
                  <a:pt x="3778" y="563"/>
                </a:lnTo>
                <a:lnTo>
                  <a:pt x="3778" y="543"/>
                </a:lnTo>
                <a:lnTo>
                  <a:pt x="3778" y="18"/>
                </a:lnTo>
                <a:lnTo>
                  <a:pt x="3843" y="18"/>
                </a:lnTo>
                <a:lnTo>
                  <a:pt x="3843" y="549"/>
                </a:lnTo>
                <a:lnTo>
                  <a:pt x="3843" y="581"/>
                </a:lnTo>
                <a:lnTo>
                  <a:pt x="3842" y="595"/>
                </a:lnTo>
                <a:lnTo>
                  <a:pt x="3841" y="609"/>
                </a:lnTo>
                <a:lnTo>
                  <a:pt x="3838" y="635"/>
                </a:lnTo>
                <a:lnTo>
                  <a:pt x="3835" y="659"/>
                </a:lnTo>
                <a:lnTo>
                  <a:pt x="3833" y="669"/>
                </a:lnTo>
                <a:lnTo>
                  <a:pt x="3830" y="681"/>
                </a:lnTo>
                <a:lnTo>
                  <a:pt x="3825" y="701"/>
                </a:lnTo>
                <a:lnTo>
                  <a:pt x="3822" y="709"/>
                </a:lnTo>
                <a:lnTo>
                  <a:pt x="3819" y="719"/>
                </a:lnTo>
                <a:lnTo>
                  <a:pt x="3815" y="727"/>
                </a:lnTo>
                <a:lnTo>
                  <a:pt x="3812" y="735"/>
                </a:lnTo>
                <a:lnTo>
                  <a:pt x="3807" y="744"/>
                </a:lnTo>
                <a:lnTo>
                  <a:pt x="3802" y="752"/>
                </a:lnTo>
                <a:lnTo>
                  <a:pt x="3792" y="766"/>
                </a:lnTo>
                <a:lnTo>
                  <a:pt x="3781" y="778"/>
                </a:lnTo>
                <a:lnTo>
                  <a:pt x="3775" y="784"/>
                </a:lnTo>
                <a:lnTo>
                  <a:pt x="3769" y="788"/>
                </a:lnTo>
                <a:lnTo>
                  <a:pt x="3757" y="796"/>
                </a:lnTo>
                <a:lnTo>
                  <a:pt x="3750" y="800"/>
                </a:lnTo>
                <a:lnTo>
                  <a:pt x="3743" y="802"/>
                </a:lnTo>
                <a:lnTo>
                  <a:pt x="3729" y="806"/>
                </a:lnTo>
                <a:lnTo>
                  <a:pt x="3722" y="806"/>
                </a:lnTo>
                <a:lnTo>
                  <a:pt x="3715" y="806"/>
                </a:lnTo>
                <a:lnTo>
                  <a:pt x="3700" y="806"/>
                </a:lnTo>
                <a:lnTo>
                  <a:pt x="3686" y="802"/>
                </a:lnTo>
                <a:lnTo>
                  <a:pt x="3679" y="800"/>
                </a:lnTo>
                <a:lnTo>
                  <a:pt x="3673" y="796"/>
                </a:lnTo>
                <a:lnTo>
                  <a:pt x="3660" y="788"/>
                </a:lnTo>
                <a:lnTo>
                  <a:pt x="3648" y="778"/>
                </a:lnTo>
                <a:lnTo>
                  <a:pt x="3637" y="766"/>
                </a:lnTo>
                <a:lnTo>
                  <a:pt x="3627" y="750"/>
                </a:lnTo>
                <a:lnTo>
                  <a:pt x="3623" y="742"/>
                </a:lnTo>
                <a:lnTo>
                  <a:pt x="3618" y="735"/>
                </a:lnTo>
                <a:close/>
                <a:moveTo>
                  <a:pt x="4052" y="806"/>
                </a:moveTo>
                <a:lnTo>
                  <a:pt x="4036" y="806"/>
                </a:lnTo>
                <a:lnTo>
                  <a:pt x="4020" y="802"/>
                </a:lnTo>
                <a:lnTo>
                  <a:pt x="4006" y="796"/>
                </a:lnTo>
                <a:lnTo>
                  <a:pt x="4000" y="792"/>
                </a:lnTo>
                <a:lnTo>
                  <a:pt x="3993" y="788"/>
                </a:lnTo>
                <a:lnTo>
                  <a:pt x="3981" y="780"/>
                </a:lnTo>
                <a:lnTo>
                  <a:pt x="3975" y="774"/>
                </a:lnTo>
                <a:lnTo>
                  <a:pt x="3970" y="768"/>
                </a:lnTo>
                <a:lnTo>
                  <a:pt x="3960" y="756"/>
                </a:lnTo>
                <a:lnTo>
                  <a:pt x="3956" y="748"/>
                </a:lnTo>
                <a:lnTo>
                  <a:pt x="3951" y="740"/>
                </a:lnTo>
                <a:lnTo>
                  <a:pt x="3947" y="733"/>
                </a:lnTo>
                <a:lnTo>
                  <a:pt x="3943" y="725"/>
                </a:lnTo>
                <a:lnTo>
                  <a:pt x="3939" y="717"/>
                </a:lnTo>
                <a:lnTo>
                  <a:pt x="3936" y="707"/>
                </a:lnTo>
                <a:lnTo>
                  <a:pt x="3930" y="687"/>
                </a:lnTo>
                <a:lnTo>
                  <a:pt x="3926" y="667"/>
                </a:lnTo>
                <a:lnTo>
                  <a:pt x="3924" y="657"/>
                </a:lnTo>
                <a:lnTo>
                  <a:pt x="3922" y="645"/>
                </a:lnTo>
                <a:lnTo>
                  <a:pt x="3919" y="623"/>
                </a:lnTo>
                <a:lnTo>
                  <a:pt x="3918" y="599"/>
                </a:lnTo>
                <a:lnTo>
                  <a:pt x="3917" y="585"/>
                </a:lnTo>
                <a:lnTo>
                  <a:pt x="3917" y="573"/>
                </a:lnTo>
                <a:lnTo>
                  <a:pt x="3980" y="545"/>
                </a:lnTo>
                <a:lnTo>
                  <a:pt x="3981" y="567"/>
                </a:lnTo>
                <a:lnTo>
                  <a:pt x="3982" y="587"/>
                </a:lnTo>
                <a:lnTo>
                  <a:pt x="3984" y="603"/>
                </a:lnTo>
                <a:lnTo>
                  <a:pt x="3986" y="619"/>
                </a:lnTo>
                <a:lnTo>
                  <a:pt x="3988" y="627"/>
                </a:lnTo>
                <a:lnTo>
                  <a:pt x="3989" y="635"/>
                </a:lnTo>
                <a:lnTo>
                  <a:pt x="3993" y="647"/>
                </a:lnTo>
                <a:lnTo>
                  <a:pt x="3997" y="659"/>
                </a:lnTo>
                <a:lnTo>
                  <a:pt x="4001" y="667"/>
                </a:lnTo>
                <a:lnTo>
                  <a:pt x="4006" y="677"/>
                </a:lnTo>
                <a:lnTo>
                  <a:pt x="4012" y="683"/>
                </a:lnTo>
                <a:lnTo>
                  <a:pt x="4018" y="689"/>
                </a:lnTo>
                <a:lnTo>
                  <a:pt x="4025" y="693"/>
                </a:lnTo>
                <a:lnTo>
                  <a:pt x="4032" y="697"/>
                </a:lnTo>
                <a:lnTo>
                  <a:pt x="4039" y="699"/>
                </a:lnTo>
                <a:lnTo>
                  <a:pt x="4047" y="701"/>
                </a:lnTo>
                <a:lnTo>
                  <a:pt x="4056" y="701"/>
                </a:lnTo>
                <a:lnTo>
                  <a:pt x="4063" y="701"/>
                </a:lnTo>
                <a:lnTo>
                  <a:pt x="4070" y="699"/>
                </a:lnTo>
                <a:lnTo>
                  <a:pt x="4077" y="697"/>
                </a:lnTo>
                <a:lnTo>
                  <a:pt x="4083" y="695"/>
                </a:lnTo>
                <a:lnTo>
                  <a:pt x="4089" y="691"/>
                </a:lnTo>
                <a:lnTo>
                  <a:pt x="4095" y="685"/>
                </a:lnTo>
                <a:lnTo>
                  <a:pt x="4100" y="679"/>
                </a:lnTo>
                <a:lnTo>
                  <a:pt x="4105" y="673"/>
                </a:lnTo>
                <a:lnTo>
                  <a:pt x="4109" y="665"/>
                </a:lnTo>
                <a:lnTo>
                  <a:pt x="4113" y="657"/>
                </a:lnTo>
                <a:lnTo>
                  <a:pt x="4116" y="649"/>
                </a:lnTo>
                <a:lnTo>
                  <a:pt x="4119" y="639"/>
                </a:lnTo>
                <a:lnTo>
                  <a:pt x="4121" y="627"/>
                </a:lnTo>
                <a:lnTo>
                  <a:pt x="4122" y="623"/>
                </a:lnTo>
                <a:lnTo>
                  <a:pt x="4123" y="617"/>
                </a:lnTo>
                <a:lnTo>
                  <a:pt x="4124" y="605"/>
                </a:lnTo>
                <a:lnTo>
                  <a:pt x="4124" y="591"/>
                </a:lnTo>
                <a:lnTo>
                  <a:pt x="4124" y="581"/>
                </a:lnTo>
                <a:lnTo>
                  <a:pt x="4123" y="571"/>
                </a:lnTo>
                <a:lnTo>
                  <a:pt x="4122" y="563"/>
                </a:lnTo>
                <a:lnTo>
                  <a:pt x="4121" y="553"/>
                </a:lnTo>
                <a:lnTo>
                  <a:pt x="4119" y="545"/>
                </a:lnTo>
                <a:lnTo>
                  <a:pt x="4117" y="537"/>
                </a:lnTo>
                <a:lnTo>
                  <a:pt x="4115" y="529"/>
                </a:lnTo>
                <a:lnTo>
                  <a:pt x="4112" y="521"/>
                </a:lnTo>
                <a:lnTo>
                  <a:pt x="4104" y="505"/>
                </a:lnTo>
                <a:lnTo>
                  <a:pt x="4100" y="497"/>
                </a:lnTo>
                <a:lnTo>
                  <a:pt x="4095" y="491"/>
                </a:lnTo>
                <a:lnTo>
                  <a:pt x="4084" y="477"/>
                </a:lnTo>
                <a:lnTo>
                  <a:pt x="4071" y="465"/>
                </a:lnTo>
                <a:lnTo>
                  <a:pt x="4007" y="407"/>
                </a:lnTo>
                <a:lnTo>
                  <a:pt x="3998" y="399"/>
                </a:lnTo>
                <a:lnTo>
                  <a:pt x="3988" y="389"/>
                </a:lnTo>
                <a:lnTo>
                  <a:pt x="3972" y="369"/>
                </a:lnTo>
                <a:lnTo>
                  <a:pt x="3958" y="349"/>
                </a:lnTo>
                <a:lnTo>
                  <a:pt x="3953" y="337"/>
                </a:lnTo>
                <a:lnTo>
                  <a:pt x="3947" y="325"/>
                </a:lnTo>
                <a:lnTo>
                  <a:pt x="3942" y="313"/>
                </a:lnTo>
                <a:lnTo>
                  <a:pt x="3937" y="299"/>
                </a:lnTo>
                <a:lnTo>
                  <a:pt x="3934" y="285"/>
                </a:lnTo>
                <a:lnTo>
                  <a:pt x="3931" y="269"/>
                </a:lnTo>
                <a:lnTo>
                  <a:pt x="3929" y="253"/>
                </a:lnTo>
                <a:lnTo>
                  <a:pt x="3928" y="246"/>
                </a:lnTo>
                <a:lnTo>
                  <a:pt x="3927" y="238"/>
                </a:lnTo>
                <a:lnTo>
                  <a:pt x="3927" y="220"/>
                </a:lnTo>
                <a:lnTo>
                  <a:pt x="3926" y="200"/>
                </a:lnTo>
                <a:lnTo>
                  <a:pt x="3926" y="188"/>
                </a:lnTo>
                <a:lnTo>
                  <a:pt x="3927" y="176"/>
                </a:lnTo>
                <a:lnTo>
                  <a:pt x="3928" y="164"/>
                </a:lnTo>
                <a:lnTo>
                  <a:pt x="3929" y="152"/>
                </a:lnTo>
                <a:lnTo>
                  <a:pt x="3930" y="142"/>
                </a:lnTo>
                <a:lnTo>
                  <a:pt x="3932" y="132"/>
                </a:lnTo>
                <a:lnTo>
                  <a:pt x="3936" y="112"/>
                </a:lnTo>
                <a:lnTo>
                  <a:pt x="3939" y="102"/>
                </a:lnTo>
                <a:lnTo>
                  <a:pt x="3942" y="94"/>
                </a:lnTo>
                <a:lnTo>
                  <a:pt x="3949" y="78"/>
                </a:lnTo>
                <a:lnTo>
                  <a:pt x="3957" y="62"/>
                </a:lnTo>
                <a:lnTo>
                  <a:pt x="3961" y="56"/>
                </a:lnTo>
                <a:lnTo>
                  <a:pt x="3965" y="50"/>
                </a:lnTo>
                <a:lnTo>
                  <a:pt x="3974" y="38"/>
                </a:lnTo>
                <a:lnTo>
                  <a:pt x="3984" y="28"/>
                </a:lnTo>
                <a:lnTo>
                  <a:pt x="3994" y="20"/>
                </a:lnTo>
                <a:lnTo>
                  <a:pt x="4005" y="12"/>
                </a:lnTo>
                <a:lnTo>
                  <a:pt x="4017" y="6"/>
                </a:lnTo>
                <a:lnTo>
                  <a:pt x="4029" y="4"/>
                </a:lnTo>
                <a:lnTo>
                  <a:pt x="4042" y="0"/>
                </a:lnTo>
                <a:lnTo>
                  <a:pt x="4055" y="0"/>
                </a:lnTo>
                <a:lnTo>
                  <a:pt x="4070" y="2"/>
                </a:lnTo>
                <a:lnTo>
                  <a:pt x="4085" y="4"/>
                </a:lnTo>
                <a:lnTo>
                  <a:pt x="4098" y="10"/>
                </a:lnTo>
                <a:lnTo>
                  <a:pt x="4104" y="14"/>
                </a:lnTo>
                <a:lnTo>
                  <a:pt x="4110" y="18"/>
                </a:lnTo>
                <a:lnTo>
                  <a:pt x="4122" y="26"/>
                </a:lnTo>
                <a:lnTo>
                  <a:pt x="4132" y="38"/>
                </a:lnTo>
                <a:lnTo>
                  <a:pt x="4141" y="50"/>
                </a:lnTo>
                <a:lnTo>
                  <a:pt x="4149" y="64"/>
                </a:lnTo>
                <a:lnTo>
                  <a:pt x="4153" y="72"/>
                </a:lnTo>
                <a:lnTo>
                  <a:pt x="4156" y="78"/>
                </a:lnTo>
                <a:lnTo>
                  <a:pt x="4159" y="86"/>
                </a:lnTo>
                <a:lnTo>
                  <a:pt x="4162" y="94"/>
                </a:lnTo>
                <a:lnTo>
                  <a:pt x="4167" y="112"/>
                </a:lnTo>
                <a:lnTo>
                  <a:pt x="4172" y="128"/>
                </a:lnTo>
                <a:lnTo>
                  <a:pt x="4175" y="146"/>
                </a:lnTo>
                <a:lnTo>
                  <a:pt x="4177" y="166"/>
                </a:lnTo>
                <a:lnTo>
                  <a:pt x="4179" y="184"/>
                </a:lnTo>
                <a:lnTo>
                  <a:pt x="4179" y="202"/>
                </a:lnTo>
                <a:lnTo>
                  <a:pt x="4117" y="228"/>
                </a:lnTo>
                <a:lnTo>
                  <a:pt x="4117" y="212"/>
                </a:lnTo>
                <a:lnTo>
                  <a:pt x="4115" y="198"/>
                </a:lnTo>
                <a:lnTo>
                  <a:pt x="4114" y="186"/>
                </a:lnTo>
                <a:lnTo>
                  <a:pt x="4112" y="172"/>
                </a:lnTo>
                <a:lnTo>
                  <a:pt x="4109" y="162"/>
                </a:lnTo>
                <a:lnTo>
                  <a:pt x="4106" y="152"/>
                </a:lnTo>
                <a:lnTo>
                  <a:pt x="4103" y="142"/>
                </a:lnTo>
                <a:lnTo>
                  <a:pt x="4099" y="136"/>
                </a:lnTo>
                <a:lnTo>
                  <a:pt x="4095" y="128"/>
                </a:lnTo>
                <a:lnTo>
                  <a:pt x="4090" y="122"/>
                </a:lnTo>
                <a:lnTo>
                  <a:pt x="4085" y="118"/>
                </a:lnTo>
                <a:lnTo>
                  <a:pt x="4079" y="114"/>
                </a:lnTo>
                <a:lnTo>
                  <a:pt x="4073" y="110"/>
                </a:lnTo>
                <a:lnTo>
                  <a:pt x="4067" y="108"/>
                </a:lnTo>
                <a:lnTo>
                  <a:pt x="4060" y="108"/>
                </a:lnTo>
                <a:lnTo>
                  <a:pt x="4052" y="106"/>
                </a:lnTo>
                <a:lnTo>
                  <a:pt x="4040" y="108"/>
                </a:lnTo>
                <a:lnTo>
                  <a:pt x="4028" y="112"/>
                </a:lnTo>
                <a:lnTo>
                  <a:pt x="4023" y="116"/>
                </a:lnTo>
                <a:lnTo>
                  <a:pt x="4018" y="120"/>
                </a:lnTo>
                <a:lnTo>
                  <a:pt x="4013" y="124"/>
                </a:lnTo>
                <a:lnTo>
                  <a:pt x="4009" y="128"/>
                </a:lnTo>
                <a:lnTo>
                  <a:pt x="4005" y="134"/>
                </a:lnTo>
                <a:lnTo>
                  <a:pt x="4002" y="140"/>
                </a:lnTo>
                <a:lnTo>
                  <a:pt x="3999" y="148"/>
                </a:lnTo>
                <a:lnTo>
                  <a:pt x="3996" y="156"/>
                </a:lnTo>
                <a:lnTo>
                  <a:pt x="3994" y="164"/>
                </a:lnTo>
                <a:lnTo>
                  <a:pt x="3993" y="174"/>
                </a:lnTo>
                <a:lnTo>
                  <a:pt x="3992" y="184"/>
                </a:lnTo>
                <a:lnTo>
                  <a:pt x="3992" y="194"/>
                </a:lnTo>
                <a:lnTo>
                  <a:pt x="3992" y="204"/>
                </a:lnTo>
                <a:lnTo>
                  <a:pt x="3992" y="214"/>
                </a:lnTo>
                <a:lnTo>
                  <a:pt x="3993" y="224"/>
                </a:lnTo>
                <a:lnTo>
                  <a:pt x="3994" y="232"/>
                </a:lnTo>
                <a:lnTo>
                  <a:pt x="3996" y="240"/>
                </a:lnTo>
                <a:lnTo>
                  <a:pt x="3998" y="248"/>
                </a:lnTo>
                <a:lnTo>
                  <a:pt x="4001" y="255"/>
                </a:lnTo>
                <a:lnTo>
                  <a:pt x="4003" y="261"/>
                </a:lnTo>
                <a:lnTo>
                  <a:pt x="4007" y="267"/>
                </a:lnTo>
                <a:lnTo>
                  <a:pt x="4010" y="273"/>
                </a:lnTo>
                <a:lnTo>
                  <a:pt x="4019" y="285"/>
                </a:lnTo>
                <a:lnTo>
                  <a:pt x="4029" y="297"/>
                </a:lnTo>
                <a:lnTo>
                  <a:pt x="4041" y="309"/>
                </a:lnTo>
                <a:lnTo>
                  <a:pt x="4103" y="363"/>
                </a:lnTo>
                <a:lnTo>
                  <a:pt x="4113" y="373"/>
                </a:lnTo>
                <a:lnTo>
                  <a:pt x="4123" y="383"/>
                </a:lnTo>
                <a:lnTo>
                  <a:pt x="4133" y="393"/>
                </a:lnTo>
                <a:lnTo>
                  <a:pt x="4141" y="405"/>
                </a:lnTo>
                <a:lnTo>
                  <a:pt x="4149" y="417"/>
                </a:lnTo>
                <a:lnTo>
                  <a:pt x="4156" y="427"/>
                </a:lnTo>
                <a:lnTo>
                  <a:pt x="4162" y="441"/>
                </a:lnTo>
                <a:lnTo>
                  <a:pt x="4168" y="453"/>
                </a:lnTo>
                <a:lnTo>
                  <a:pt x="4173" y="467"/>
                </a:lnTo>
                <a:lnTo>
                  <a:pt x="4177" y="481"/>
                </a:lnTo>
                <a:lnTo>
                  <a:pt x="4181" y="495"/>
                </a:lnTo>
                <a:lnTo>
                  <a:pt x="4184" y="511"/>
                </a:lnTo>
                <a:lnTo>
                  <a:pt x="4186" y="527"/>
                </a:lnTo>
                <a:lnTo>
                  <a:pt x="4187" y="537"/>
                </a:lnTo>
                <a:lnTo>
                  <a:pt x="4187" y="545"/>
                </a:lnTo>
                <a:lnTo>
                  <a:pt x="4188" y="563"/>
                </a:lnTo>
                <a:lnTo>
                  <a:pt x="4189" y="583"/>
                </a:lnTo>
                <a:lnTo>
                  <a:pt x="4188" y="609"/>
                </a:lnTo>
                <a:lnTo>
                  <a:pt x="4186" y="633"/>
                </a:lnTo>
                <a:lnTo>
                  <a:pt x="4185" y="645"/>
                </a:lnTo>
                <a:lnTo>
                  <a:pt x="4183" y="655"/>
                </a:lnTo>
                <a:lnTo>
                  <a:pt x="4181" y="667"/>
                </a:lnTo>
                <a:lnTo>
                  <a:pt x="4179" y="677"/>
                </a:lnTo>
                <a:lnTo>
                  <a:pt x="4177" y="687"/>
                </a:lnTo>
                <a:lnTo>
                  <a:pt x="4174" y="697"/>
                </a:lnTo>
                <a:lnTo>
                  <a:pt x="4167" y="715"/>
                </a:lnTo>
                <a:lnTo>
                  <a:pt x="4164" y="723"/>
                </a:lnTo>
                <a:lnTo>
                  <a:pt x="4160" y="733"/>
                </a:lnTo>
                <a:lnTo>
                  <a:pt x="4152" y="746"/>
                </a:lnTo>
                <a:lnTo>
                  <a:pt x="4147" y="754"/>
                </a:lnTo>
                <a:lnTo>
                  <a:pt x="4142" y="760"/>
                </a:lnTo>
                <a:lnTo>
                  <a:pt x="4137" y="766"/>
                </a:lnTo>
                <a:lnTo>
                  <a:pt x="4132" y="772"/>
                </a:lnTo>
                <a:lnTo>
                  <a:pt x="4121" y="782"/>
                </a:lnTo>
                <a:lnTo>
                  <a:pt x="4109" y="790"/>
                </a:lnTo>
                <a:lnTo>
                  <a:pt x="4096" y="798"/>
                </a:lnTo>
                <a:lnTo>
                  <a:pt x="4082" y="802"/>
                </a:lnTo>
                <a:lnTo>
                  <a:pt x="4075" y="804"/>
                </a:lnTo>
                <a:lnTo>
                  <a:pt x="4068" y="804"/>
                </a:lnTo>
                <a:lnTo>
                  <a:pt x="4052" y="806"/>
                </a:lnTo>
                <a:close/>
                <a:moveTo>
                  <a:pt x="1669" y="1273"/>
                </a:moveTo>
                <a:lnTo>
                  <a:pt x="1669" y="1936"/>
                </a:lnTo>
                <a:lnTo>
                  <a:pt x="1604" y="1936"/>
                </a:lnTo>
                <a:lnTo>
                  <a:pt x="1604" y="1273"/>
                </a:lnTo>
                <a:lnTo>
                  <a:pt x="1506" y="1273"/>
                </a:lnTo>
                <a:lnTo>
                  <a:pt x="1506" y="1166"/>
                </a:lnTo>
                <a:lnTo>
                  <a:pt x="1767" y="1166"/>
                </a:lnTo>
                <a:lnTo>
                  <a:pt x="1767" y="1273"/>
                </a:lnTo>
                <a:lnTo>
                  <a:pt x="1669" y="1273"/>
                </a:lnTo>
                <a:close/>
                <a:moveTo>
                  <a:pt x="1832" y="1936"/>
                </a:moveTo>
                <a:lnTo>
                  <a:pt x="1832" y="1166"/>
                </a:lnTo>
                <a:lnTo>
                  <a:pt x="2060" y="1166"/>
                </a:lnTo>
                <a:lnTo>
                  <a:pt x="2060" y="1273"/>
                </a:lnTo>
                <a:lnTo>
                  <a:pt x="1897" y="1273"/>
                </a:lnTo>
                <a:lnTo>
                  <a:pt x="1897" y="1489"/>
                </a:lnTo>
                <a:lnTo>
                  <a:pt x="2030" y="1489"/>
                </a:lnTo>
                <a:lnTo>
                  <a:pt x="2030" y="1593"/>
                </a:lnTo>
                <a:lnTo>
                  <a:pt x="1897" y="1593"/>
                </a:lnTo>
                <a:lnTo>
                  <a:pt x="1897" y="1828"/>
                </a:lnTo>
                <a:lnTo>
                  <a:pt x="2060" y="1828"/>
                </a:lnTo>
                <a:lnTo>
                  <a:pt x="2060" y="1936"/>
                </a:lnTo>
                <a:lnTo>
                  <a:pt x="1832" y="1936"/>
                </a:lnTo>
                <a:close/>
                <a:moveTo>
                  <a:pt x="2260" y="1954"/>
                </a:moveTo>
                <a:lnTo>
                  <a:pt x="2251" y="1954"/>
                </a:lnTo>
                <a:lnTo>
                  <a:pt x="2242" y="1952"/>
                </a:lnTo>
                <a:lnTo>
                  <a:pt x="2234" y="1950"/>
                </a:lnTo>
                <a:lnTo>
                  <a:pt x="2226" y="1948"/>
                </a:lnTo>
                <a:lnTo>
                  <a:pt x="2218" y="1944"/>
                </a:lnTo>
                <a:lnTo>
                  <a:pt x="2211" y="1938"/>
                </a:lnTo>
                <a:lnTo>
                  <a:pt x="2204" y="1932"/>
                </a:lnTo>
                <a:lnTo>
                  <a:pt x="2197" y="1926"/>
                </a:lnTo>
                <a:lnTo>
                  <a:pt x="2190" y="1920"/>
                </a:lnTo>
                <a:lnTo>
                  <a:pt x="2184" y="1912"/>
                </a:lnTo>
                <a:lnTo>
                  <a:pt x="2178" y="1902"/>
                </a:lnTo>
                <a:lnTo>
                  <a:pt x="2172" y="1892"/>
                </a:lnTo>
                <a:lnTo>
                  <a:pt x="2166" y="1882"/>
                </a:lnTo>
                <a:lnTo>
                  <a:pt x="2161" y="1872"/>
                </a:lnTo>
                <a:lnTo>
                  <a:pt x="2156" y="1860"/>
                </a:lnTo>
                <a:lnTo>
                  <a:pt x="2151" y="1846"/>
                </a:lnTo>
                <a:lnTo>
                  <a:pt x="2147" y="1834"/>
                </a:lnTo>
                <a:lnTo>
                  <a:pt x="2143" y="1820"/>
                </a:lnTo>
                <a:lnTo>
                  <a:pt x="2139" y="1804"/>
                </a:lnTo>
                <a:lnTo>
                  <a:pt x="2135" y="1788"/>
                </a:lnTo>
                <a:lnTo>
                  <a:pt x="2132" y="1772"/>
                </a:lnTo>
                <a:lnTo>
                  <a:pt x="2129" y="1756"/>
                </a:lnTo>
                <a:lnTo>
                  <a:pt x="2126" y="1738"/>
                </a:lnTo>
                <a:lnTo>
                  <a:pt x="2124" y="1720"/>
                </a:lnTo>
                <a:lnTo>
                  <a:pt x="2121" y="1701"/>
                </a:lnTo>
                <a:lnTo>
                  <a:pt x="2120" y="1681"/>
                </a:lnTo>
                <a:lnTo>
                  <a:pt x="2118" y="1661"/>
                </a:lnTo>
                <a:lnTo>
                  <a:pt x="2117" y="1641"/>
                </a:lnTo>
                <a:lnTo>
                  <a:pt x="2115" y="1597"/>
                </a:lnTo>
                <a:lnTo>
                  <a:pt x="2114" y="1575"/>
                </a:lnTo>
                <a:lnTo>
                  <a:pt x="2114" y="1551"/>
                </a:lnTo>
                <a:lnTo>
                  <a:pt x="2115" y="1505"/>
                </a:lnTo>
                <a:lnTo>
                  <a:pt x="2117" y="1461"/>
                </a:lnTo>
                <a:lnTo>
                  <a:pt x="2118" y="1441"/>
                </a:lnTo>
                <a:lnTo>
                  <a:pt x="2120" y="1421"/>
                </a:lnTo>
                <a:lnTo>
                  <a:pt x="2124" y="1383"/>
                </a:lnTo>
                <a:lnTo>
                  <a:pt x="2126" y="1363"/>
                </a:lnTo>
                <a:lnTo>
                  <a:pt x="2129" y="1347"/>
                </a:lnTo>
                <a:lnTo>
                  <a:pt x="2135" y="1313"/>
                </a:lnTo>
                <a:lnTo>
                  <a:pt x="2139" y="1297"/>
                </a:lnTo>
                <a:lnTo>
                  <a:pt x="2143" y="1283"/>
                </a:lnTo>
                <a:lnTo>
                  <a:pt x="2147" y="1269"/>
                </a:lnTo>
                <a:lnTo>
                  <a:pt x="2151" y="1255"/>
                </a:lnTo>
                <a:lnTo>
                  <a:pt x="2156" y="1243"/>
                </a:lnTo>
                <a:lnTo>
                  <a:pt x="2161" y="1231"/>
                </a:lnTo>
                <a:lnTo>
                  <a:pt x="2166" y="1220"/>
                </a:lnTo>
                <a:lnTo>
                  <a:pt x="2172" y="1210"/>
                </a:lnTo>
                <a:lnTo>
                  <a:pt x="2178" y="1200"/>
                </a:lnTo>
                <a:lnTo>
                  <a:pt x="2184" y="1192"/>
                </a:lnTo>
                <a:lnTo>
                  <a:pt x="2197" y="1176"/>
                </a:lnTo>
                <a:lnTo>
                  <a:pt x="2204" y="1170"/>
                </a:lnTo>
                <a:lnTo>
                  <a:pt x="2211" y="1164"/>
                </a:lnTo>
                <a:lnTo>
                  <a:pt x="2218" y="1160"/>
                </a:lnTo>
                <a:lnTo>
                  <a:pt x="2226" y="1156"/>
                </a:lnTo>
                <a:lnTo>
                  <a:pt x="2234" y="1152"/>
                </a:lnTo>
                <a:lnTo>
                  <a:pt x="2242" y="1150"/>
                </a:lnTo>
                <a:lnTo>
                  <a:pt x="2251" y="1148"/>
                </a:lnTo>
                <a:lnTo>
                  <a:pt x="2260" y="1148"/>
                </a:lnTo>
                <a:lnTo>
                  <a:pt x="2268" y="1148"/>
                </a:lnTo>
                <a:lnTo>
                  <a:pt x="2277" y="1150"/>
                </a:lnTo>
                <a:lnTo>
                  <a:pt x="2285" y="1152"/>
                </a:lnTo>
                <a:lnTo>
                  <a:pt x="2293" y="1156"/>
                </a:lnTo>
                <a:lnTo>
                  <a:pt x="2301" y="1160"/>
                </a:lnTo>
                <a:lnTo>
                  <a:pt x="2308" y="1164"/>
                </a:lnTo>
                <a:lnTo>
                  <a:pt x="2316" y="1170"/>
                </a:lnTo>
                <a:lnTo>
                  <a:pt x="2323" y="1176"/>
                </a:lnTo>
                <a:lnTo>
                  <a:pt x="2329" y="1184"/>
                </a:lnTo>
                <a:lnTo>
                  <a:pt x="2336" y="1192"/>
                </a:lnTo>
                <a:lnTo>
                  <a:pt x="2342" y="1200"/>
                </a:lnTo>
                <a:lnTo>
                  <a:pt x="2348" y="1210"/>
                </a:lnTo>
                <a:lnTo>
                  <a:pt x="2353" y="1220"/>
                </a:lnTo>
                <a:lnTo>
                  <a:pt x="2359" y="1229"/>
                </a:lnTo>
                <a:lnTo>
                  <a:pt x="2364" y="1241"/>
                </a:lnTo>
                <a:lnTo>
                  <a:pt x="2368" y="1255"/>
                </a:lnTo>
                <a:lnTo>
                  <a:pt x="2377" y="1283"/>
                </a:lnTo>
                <a:lnTo>
                  <a:pt x="2381" y="1297"/>
                </a:lnTo>
                <a:lnTo>
                  <a:pt x="2385" y="1313"/>
                </a:lnTo>
                <a:lnTo>
                  <a:pt x="2391" y="1345"/>
                </a:lnTo>
                <a:lnTo>
                  <a:pt x="2394" y="1363"/>
                </a:lnTo>
                <a:lnTo>
                  <a:pt x="2396" y="1381"/>
                </a:lnTo>
                <a:lnTo>
                  <a:pt x="2398" y="1401"/>
                </a:lnTo>
                <a:lnTo>
                  <a:pt x="2400" y="1421"/>
                </a:lnTo>
                <a:lnTo>
                  <a:pt x="2402" y="1441"/>
                </a:lnTo>
                <a:lnTo>
                  <a:pt x="2403" y="1461"/>
                </a:lnTo>
                <a:lnTo>
                  <a:pt x="2404" y="1483"/>
                </a:lnTo>
                <a:lnTo>
                  <a:pt x="2405" y="1505"/>
                </a:lnTo>
                <a:lnTo>
                  <a:pt x="2405" y="1527"/>
                </a:lnTo>
                <a:lnTo>
                  <a:pt x="2406" y="1551"/>
                </a:lnTo>
                <a:lnTo>
                  <a:pt x="2405" y="1597"/>
                </a:lnTo>
                <a:lnTo>
                  <a:pt x="2403" y="1641"/>
                </a:lnTo>
                <a:lnTo>
                  <a:pt x="2402" y="1663"/>
                </a:lnTo>
                <a:lnTo>
                  <a:pt x="2400" y="1683"/>
                </a:lnTo>
                <a:lnTo>
                  <a:pt x="2396" y="1720"/>
                </a:lnTo>
                <a:lnTo>
                  <a:pt x="2394" y="1738"/>
                </a:lnTo>
                <a:lnTo>
                  <a:pt x="2391" y="1756"/>
                </a:lnTo>
                <a:lnTo>
                  <a:pt x="2388" y="1772"/>
                </a:lnTo>
                <a:lnTo>
                  <a:pt x="2385" y="1790"/>
                </a:lnTo>
                <a:lnTo>
                  <a:pt x="2381" y="1804"/>
                </a:lnTo>
                <a:lnTo>
                  <a:pt x="2377" y="1820"/>
                </a:lnTo>
                <a:lnTo>
                  <a:pt x="2373" y="1834"/>
                </a:lnTo>
                <a:lnTo>
                  <a:pt x="2368" y="1846"/>
                </a:lnTo>
                <a:lnTo>
                  <a:pt x="2364" y="1860"/>
                </a:lnTo>
                <a:lnTo>
                  <a:pt x="2359" y="1872"/>
                </a:lnTo>
                <a:lnTo>
                  <a:pt x="2353" y="1882"/>
                </a:lnTo>
                <a:lnTo>
                  <a:pt x="2348" y="1894"/>
                </a:lnTo>
                <a:lnTo>
                  <a:pt x="2342" y="1902"/>
                </a:lnTo>
                <a:lnTo>
                  <a:pt x="2336" y="1912"/>
                </a:lnTo>
                <a:lnTo>
                  <a:pt x="2329" y="1920"/>
                </a:lnTo>
                <a:lnTo>
                  <a:pt x="2323" y="1926"/>
                </a:lnTo>
                <a:lnTo>
                  <a:pt x="2316" y="1934"/>
                </a:lnTo>
                <a:lnTo>
                  <a:pt x="2308" y="1938"/>
                </a:lnTo>
                <a:lnTo>
                  <a:pt x="2301" y="1944"/>
                </a:lnTo>
                <a:lnTo>
                  <a:pt x="2293" y="1948"/>
                </a:lnTo>
                <a:lnTo>
                  <a:pt x="2285" y="1950"/>
                </a:lnTo>
                <a:lnTo>
                  <a:pt x="2277" y="1952"/>
                </a:lnTo>
                <a:lnTo>
                  <a:pt x="2268" y="1954"/>
                </a:lnTo>
                <a:lnTo>
                  <a:pt x="2260" y="1954"/>
                </a:lnTo>
                <a:close/>
                <a:moveTo>
                  <a:pt x="2260" y="1257"/>
                </a:moveTo>
                <a:lnTo>
                  <a:pt x="2251" y="1257"/>
                </a:lnTo>
                <a:lnTo>
                  <a:pt x="2246" y="1259"/>
                </a:lnTo>
                <a:lnTo>
                  <a:pt x="2242" y="1259"/>
                </a:lnTo>
                <a:lnTo>
                  <a:pt x="2234" y="1265"/>
                </a:lnTo>
                <a:lnTo>
                  <a:pt x="2227" y="1271"/>
                </a:lnTo>
                <a:lnTo>
                  <a:pt x="2223" y="1275"/>
                </a:lnTo>
                <a:lnTo>
                  <a:pt x="2220" y="1281"/>
                </a:lnTo>
                <a:lnTo>
                  <a:pt x="2216" y="1287"/>
                </a:lnTo>
                <a:lnTo>
                  <a:pt x="2213" y="1293"/>
                </a:lnTo>
                <a:lnTo>
                  <a:pt x="2210" y="1299"/>
                </a:lnTo>
                <a:lnTo>
                  <a:pt x="2207" y="1307"/>
                </a:lnTo>
                <a:lnTo>
                  <a:pt x="2201" y="1323"/>
                </a:lnTo>
                <a:lnTo>
                  <a:pt x="2199" y="1331"/>
                </a:lnTo>
                <a:lnTo>
                  <a:pt x="2196" y="1341"/>
                </a:lnTo>
                <a:lnTo>
                  <a:pt x="2192" y="1363"/>
                </a:lnTo>
                <a:lnTo>
                  <a:pt x="2188" y="1387"/>
                </a:lnTo>
                <a:lnTo>
                  <a:pt x="2187" y="1399"/>
                </a:lnTo>
                <a:lnTo>
                  <a:pt x="2185" y="1413"/>
                </a:lnTo>
                <a:lnTo>
                  <a:pt x="2183" y="1443"/>
                </a:lnTo>
                <a:lnTo>
                  <a:pt x="2181" y="1477"/>
                </a:lnTo>
                <a:lnTo>
                  <a:pt x="2180" y="1513"/>
                </a:lnTo>
                <a:lnTo>
                  <a:pt x="2180" y="1551"/>
                </a:lnTo>
                <a:lnTo>
                  <a:pt x="2180" y="1591"/>
                </a:lnTo>
                <a:lnTo>
                  <a:pt x="2181" y="1627"/>
                </a:lnTo>
                <a:lnTo>
                  <a:pt x="2183" y="1659"/>
                </a:lnTo>
                <a:lnTo>
                  <a:pt x="2185" y="1689"/>
                </a:lnTo>
                <a:lnTo>
                  <a:pt x="2188" y="1714"/>
                </a:lnTo>
                <a:lnTo>
                  <a:pt x="2192" y="1738"/>
                </a:lnTo>
                <a:lnTo>
                  <a:pt x="2196" y="1760"/>
                </a:lnTo>
                <a:lnTo>
                  <a:pt x="2201" y="1780"/>
                </a:lnTo>
                <a:lnTo>
                  <a:pt x="2207" y="1796"/>
                </a:lnTo>
                <a:lnTo>
                  <a:pt x="2213" y="1810"/>
                </a:lnTo>
                <a:lnTo>
                  <a:pt x="2220" y="1820"/>
                </a:lnTo>
                <a:lnTo>
                  <a:pt x="2227" y="1830"/>
                </a:lnTo>
                <a:lnTo>
                  <a:pt x="2234" y="1836"/>
                </a:lnTo>
                <a:lnTo>
                  <a:pt x="2242" y="1842"/>
                </a:lnTo>
                <a:lnTo>
                  <a:pt x="2251" y="1844"/>
                </a:lnTo>
                <a:lnTo>
                  <a:pt x="2260" y="1846"/>
                </a:lnTo>
                <a:lnTo>
                  <a:pt x="2269" y="1844"/>
                </a:lnTo>
                <a:lnTo>
                  <a:pt x="2273" y="1844"/>
                </a:lnTo>
                <a:lnTo>
                  <a:pt x="2277" y="1842"/>
                </a:lnTo>
                <a:lnTo>
                  <a:pt x="2285" y="1836"/>
                </a:lnTo>
                <a:lnTo>
                  <a:pt x="2293" y="1830"/>
                </a:lnTo>
                <a:lnTo>
                  <a:pt x="2296" y="1826"/>
                </a:lnTo>
                <a:lnTo>
                  <a:pt x="2300" y="1820"/>
                </a:lnTo>
                <a:lnTo>
                  <a:pt x="2306" y="1808"/>
                </a:lnTo>
                <a:lnTo>
                  <a:pt x="2309" y="1802"/>
                </a:lnTo>
                <a:lnTo>
                  <a:pt x="2312" y="1796"/>
                </a:lnTo>
                <a:lnTo>
                  <a:pt x="2318" y="1778"/>
                </a:lnTo>
                <a:lnTo>
                  <a:pt x="2320" y="1770"/>
                </a:lnTo>
                <a:lnTo>
                  <a:pt x="2323" y="1760"/>
                </a:lnTo>
                <a:lnTo>
                  <a:pt x="2327" y="1738"/>
                </a:lnTo>
                <a:lnTo>
                  <a:pt x="2331" y="1714"/>
                </a:lnTo>
                <a:lnTo>
                  <a:pt x="2332" y="1703"/>
                </a:lnTo>
                <a:lnTo>
                  <a:pt x="2334" y="1689"/>
                </a:lnTo>
                <a:lnTo>
                  <a:pt x="2336" y="1659"/>
                </a:lnTo>
                <a:lnTo>
                  <a:pt x="2338" y="1625"/>
                </a:lnTo>
                <a:lnTo>
                  <a:pt x="2339" y="1591"/>
                </a:lnTo>
                <a:lnTo>
                  <a:pt x="2340" y="1551"/>
                </a:lnTo>
                <a:lnTo>
                  <a:pt x="2339" y="1513"/>
                </a:lnTo>
                <a:lnTo>
                  <a:pt x="2338" y="1477"/>
                </a:lnTo>
                <a:lnTo>
                  <a:pt x="2336" y="1443"/>
                </a:lnTo>
                <a:lnTo>
                  <a:pt x="2334" y="1415"/>
                </a:lnTo>
                <a:lnTo>
                  <a:pt x="2331" y="1387"/>
                </a:lnTo>
                <a:lnTo>
                  <a:pt x="2327" y="1363"/>
                </a:lnTo>
                <a:lnTo>
                  <a:pt x="2323" y="1341"/>
                </a:lnTo>
                <a:lnTo>
                  <a:pt x="2318" y="1323"/>
                </a:lnTo>
                <a:lnTo>
                  <a:pt x="2312" y="1307"/>
                </a:lnTo>
                <a:lnTo>
                  <a:pt x="2306" y="1293"/>
                </a:lnTo>
                <a:lnTo>
                  <a:pt x="2300" y="1281"/>
                </a:lnTo>
                <a:lnTo>
                  <a:pt x="2293" y="1271"/>
                </a:lnTo>
                <a:lnTo>
                  <a:pt x="2285" y="1265"/>
                </a:lnTo>
                <a:lnTo>
                  <a:pt x="2277" y="1259"/>
                </a:lnTo>
                <a:lnTo>
                  <a:pt x="2273" y="1259"/>
                </a:lnTo>
                <a:lnTo>
                  <a:pt x="2269" y="1257"/>
                </a:lnTo>
                <a:lnTo>
                  <a:pt x="2260" y="1257"/>
                </a:lnTo>
                <a:close/>
                <a:moveTo>
                  <a:pt x="2485" y="1936"/>
                </a:moveTo>
                <a:lnTo>
                  <a:pt x="2485" y="1166"/>
                </a:lnTo>
                <a:lnTo>
                  <a:pt x="2549" y="1166"/>
                </a:lnTo>
                <a:lnTo>
                  <a:pt x="2549" y="1828"/>
                </a:lnTo>
                <a:lnTo>
                  <a:pt x="2709" y="1828"/>
                </a:lnTo>
                <a:lnTo>
                  <a:pt x="2709" y="1936"/>
                </a:lnTo>
                <a:lnTo>
                  <a:pt x="2485" y="1936"/>
                </a:lnTo>
                <a:close/>
                <a:moveTo>
                  <a:pt x="2769" y="1936"/>
                </a:moveTo>
                <a:lnTo>
                  <a:pt x="2769" y="1166"/>
                </a:lnTo>
                <a:lnTo>
                  <a:pt x="2835" y="1166"/>
                </a:lnTo>
                <a:lnTo>
                  <a:pt x="2835" y="1828"/>
                </a:lnTo>
                <a:lnTo>
                  <a:pt x="2994" y="1828"/>
                </a:lnTo>
                <a:lnTo>
                  <a:pt x="2994" y="1936"/>
                </a:lnTo>
                <a:lnTo>
                  <a:pt x="2769" y="1936"/>
                </a:lnTo>
                <a:close/>
                <a:moveTo>
                  <a:pt x="3055" y="1166"/>
                </a:moveTo>
                <a:lnTo>
                  <a:pt x="3120" y="1166"/>
                </a:lnTo>
                <a:lnTo>
                  <a:pt x="3120" y="1936"/>
                </a:lnTo>
                <a:lnTo>
                  <a:pt x="3055" y="1936"/>
                </a:lnTo>
                <a:lnTo>
                  <a:pt x="3055" y="1166"/>
                </a:lnTo>
                <a:close/>
                <a:moveTo>
                  <a:pt x="3337" y="1954"/>
                </a:moveTo>
                <a:lnTo>
                  <a:pt x="3321" y="1954"/>
                </a:lnTo>
                <a:lnTo>
                  <a:pt x="3305" y="1950"/>
                </a:lnTo>
                <a:lnTo>
                  <a:pt x="3291" y="1944"/>
                </a:lnTo>
                <a:lnTo>
                  <a:pt x="3284" y="1940"/>
                </a:lnTo>
                <a:lnTo>
                  <a:pt x="3278" y="1936"/>
                </a:lnTo>
                <a:lnTo>
                  <a:pt x="3266" y="1928"/>
                </a:lnTo>
                <a:lnTo>
                  <a:pt x="3260" y="1922"/>
                </a:lnTo>
                <a:lnTo>
                  <a:pt x="3255" y="1916"/>
                </a:lnTo>
                <a:lnTo>
                  <a:pt x="3245" y="1902"/>
                </a:lnTo>
                <a:lnTo>
                  <a:pt x="3241" y="1896"/>
                </a:lnTo>
                <a:lnTo>
                  <a:pt x="3236" y="1888"/>
                </a:lnTo>
                <a:lnTo>
                  <a:pt x="3232" y="1880"/>
                </a:lnTo>
                <a:lnTo>
                  <a:pt x="3229" y="1872"/>
                </a:lnTo>
                <a:lnTo>
                  <a:pt x="3225" y="1864"/>
                </a:lnTo>
                <a:lnTo>
                  <a:pt x="3222" y="1854"/>
                </a:lnTo>
                <a:lnTo>
                  <a:pt x="3216" y="1834"/>
                </a:lnTo>
                <a:lnTo>
                  <a:pt x="3211" y="1814"/>
                </a:lnTo>
                <a:lnTo>
                  <a:pt x="3210" y="1804"/>
                </a:lnTo>
                <a:lnTo>
                  <a:pt x="3208" y="1792"/>
                </a:lnTo>
                <a:lnTo>
                  <a:pt x="3205" y="1770"/>
                </a:lnTo>
                <a:lnTo>
                  <a:pt x="3203" y="1746"/>
                </a:lnTo>
                <a:lnTo>
                  <a:pt x="3203" y="1732"/>
                </a:lnTo>
                <a:lnTo>
                  <a:pt x="3203" y="1720"/>
                </a:lnTo>
                <a:lnTo>
                  <a:pt x="3265" y="1693"/>
                </a:lnTo>
                <a:lnTo>
                  <a:pt x="3266" y="1714"/>
                </a:lnTo>
                <a:lnTo>
                  <a:pt x="3267" y="1734"/>
                </a:lnTo>
                <a:lnTo>
                  <a:pt x="3269" y="1750"/>
                </a:lnTo>
                <a:lnTo>
                  <a:pt x="3271" y="1766"/>
                </a:lnTo>
                <a:lnTo>
                  <a:pt x="3273" y="1774"/>
                </a:lnTo>
                <a:lnTo>
                  <a:pt x="3274" y="1782"/>
                </a:lnTo>
                <a:lnTo>
                  <a:pt x="3278" y="1794"/>
                </a:lnTo>
                <a:lnTo>
                  <a:pt x="3282" y="1804"/>
                </a:lnTo>
                <a:lnTo>
                  <a:pt x="3286" y="1814"/>
                </a:lnTo>
                <a:lnTo>
                  <a:pt x="3291" y="1824"/>
                </a:lnTo>
                <a:lnTo>
                  <a:pt x="3297" y="1830"/>
                </a:lnTo>
                <a:lnTo>
                  <a:pt x="3303" y="1836"/>
                </a:lnTo>
                <a:lnTo>
                  <a:pt x="3310" y="1840"/>
                </a:lnTo>
                <a:lnTo>
                  <a:pt x="3317" y="1844"/>
                </a:lnTo>
                <a:lnTo>
                  <a:pt x="3324" y="1846"/>
                </a:lnTo>
                <a:lnTo>
                  <a:pt x="3332" y="1848"/>
                </a:lnTo>
                <a:lnTo>
                  <a:pt x="3341" y="1848"/>
                </a:lnTo>
                <a:lnTo>
                  <a:pt x="3348" y="1848"/>
                </a:lnTo>
                <a:lnTo>
                  <a:pt x="3355" y="1846"/>
                </a:lnTo>
                <a:lnTo>
                  <a:pt x="3362" y="1844"/>
                </a:lnTo>
                <a:lnTo>
                  <a:pt x="3368" y="1842"/>
                </a:lnTo>
                <a:lnTo>
                  <a:pt x="3374" y="1838"/>
                </a:lnTo>
                <a:lnTo>
                  <a:pt x="3380" y="1832"/>
                </a:lnTo>
                <a:lnTo>
                  <a:pt x="3385" y="1826"/>
                </a:lnTo>
                <a:lnTo>
                  <a:pt x="3390" y="1820"/>
                </a:lnTo>
                <a:lnTo>
                  <a:pt x="3394" y="1812"/>
                </a:lnTo>
                <a:lnTo>
                  <a:pt x="3398" y="1804"/>
                </a:lnTo>
                <a:lnTo>
                  <a:pt x="3401" y="1796"/>
                </a:lnTo>
                <a:lnTo>
                  <a:pt x="3404" y="1786"/>
                </a:lnTo>
                <a:lnTo>
                  <a:pt x="3406" y="1774"/>
                </a:lnTo>
                <a:lnTo>
                  <a:pt x="3407" y="1770"/>
                </a:lnTo>
                <a:lnTo>
                  <a:pt x="3408" y="1764"/>
                </a:lnTo>
                <a:lnTo>
                  <a:pt x="3409" y="1752"/>
                </a:lnTo>
                <a:lnTo>
                  <a:pt x="3409" y="1738"/>
                </a:lnTo>
                <a:lnTo>
                  <a:pt x="3409" y="1728"/>
                </a:lnTo>
                <a:lnTo>
                  <a:pt x="3408" y="1718"/>
                </a:lnTo>
                <a:lnTo>
                  <a:pt x="3407" y="1711"/>
                </a:lnTo>
                <a:lnTo>
                  <a:pt x="3406" y="1701"/>
                </a:lnTo>
                <a:lnTo>
                  <a:pt x="3404" y="1693"/>
                </a:lnTo>
                <a:lnTo>
                  <a:pt x="3402" y="1685"/>
                </a:lnTo>
                <a:lnTo>
                  <a:pt x="3400" y="1677"/>
                </a:lnTo>
                <a:lnTo>
                  <a:pt x="3396" y="1669"/>
                </a:lnTo>
                <a:lnTo>
                  <a:pt x="3389" y="1653"/>
                </a:lnTo>
                <a:lnTo>
                  <a:pt x="3385" y="1645"/>
                </a:lnTo>
                <a:lnTo>
                  <a:pt x="3380" y="1639"/>
                </a:lnTo>
                <a:lnTo>
                  <a:pt x="3369" y="1625"/>
                </a:lnTo>
                <a:lnTo>
                  <a:pt x="3356" y="1613"/>
                </a:lnTo>
                <a:lnTo>
                  <a:pt x="3292" y="1555"/>
                </a:lnTo>
                <a:lnTo>
                  <a:pt x="3282" y="1547"/>
                </a:lnTo>
                <a:lnTo>
                  <a:pt x="3273" y="1537"/>
                </a:lnTo>
                <a:lnTo>
                  <a:pt x="3257" y="1517"/>
                </a:lnTo>
                <a:lnTo>
                  <a:pt x="3243" y="1497"/>
                </a:lnTo>
                <a:lnTo>
                  <a:pt x="3237" y="1485"/>
                </a:lnTo>
                <a:lnTo>
                  <a:pt x="3232" y="1473"/>
                </a:lnTo>
                <a:lnTo>
                  <a:pt x="3227" y="1461"/>
                </a:lnTo>
                <a:lnTo>
                  <a:pt x="3223" y="1447"/>
                </a:lnTo>
                <a:lnTo>
                  <a:pt x="3220" y="1433"/>
                </a:lnTo>
                <a:lnTo>
                  <a:pt x="3217" y="1417"/>
                </a:lnTo>
                <a:lnTo>
                  <a:pt x="3215" y="1401"/>
                </a:lnTo>
                <a:lnTo>
                  <a:pt x="3214" y="1393"/>
                </a:lnTo>
                <a:lnTo>
                  <a:pt x="3213" y="1385"/>
                </a:lnTo>
                <a:lnTo>
                  <a:pt x="3212" y="1367"/>
                </a:lnTo>
                <a:lnTo>
                  <a:pt x="3212" y="1347"/>
                </a:lnTo>
                <a:lnTo>
                  <a:pt x="3212" y="1335"/>
                </a:lnTo>
                <a:lnTo>
                  <a:pt x="3213" y="1323"/>
                </a:lnTo>
                <a:lnTo>
                  <a:pt x="3214" y="1311"/>
                </a:lnTo>
                <a:lnTo>
                  <a:pt x="3215" y="1299"/>
                </a:lnTo>
                <a:lnTo>
                  <a:pt x="3216" y="1289"/>
                </a:lnTo>
                <a:lnTo>
                  <a:pt x="3218" y="1279"/>
                </a:lnTo>
                <a:lnTo>
                  <a:pt x="3222" y="1259"/>
                </a:lnTo>
                <a:lnTo>
                  <a:pt x="3225" y="1249"/>
                </a:lnTo>
                <a:lnTo>
                  <a:pt x="3228" y="1241"/>
                </a:lnTo>
                <a:lnTo>
                  <a:pt x="3234" y="1225"/>
                </a:lnTo>
                <a:lnTo>
                  <a:pt x="3241" y="1210"/>
                </a:lnTo>
                <a:lnTo>
                  <a:pt x="3245" y="1204"/>
                </a:lnTo>
                <a:lnTo>
                  <a:pt x="3250" y="1198"/>
                </a:lnTo>
                <a:lnTo>
                  <a:pt x="3259" y="1186"/>
                </a:lnTo>
                <a:lnTo>
                  <a:pt x="3269" y="1176"/>
                </a:lnTo>
                <a:lnTo>
                  <a:pt x="3279" y="1166"/>
                </a:lnTo>
                <a:lnTo>
                  <a:pt x="3290" y="1160"/>
                </a:lnTo>
                <a:lnTo>
                  <a:pt x="3302" y="1154"/>
                </a:lnTo>
                <a:lnTo>
                  <a:pt x="3314" y="1150"/>
                </a:lnTo>
                <a:lnTo>
                  <a:pt x="3327" y="1148"/>
                </a:lnTo>
                <a:lnTo>
                  <a:pt x="3340" y="1148"/>
                </a:lnTo>
                <a:lnTo>
                  <a:pt x="3355" y="1150"/>
                </a:lnTo>
                <a:lnTo>
                  <a:pt x="3370" y="1152"/>
                </a:lnTo>
                <a:lnTo>
                  <a:pt x="3383" y="1158"/>
                </a:lnTo>
                <a:lnTo>
                  <a:pt x="3389" y="1162"/>
                </a:lnTo>
                <a:lnTo>
                  <a:pt x="3395" y="1166"/>
                </a:lnTo>
                <a:lnTo>
                  <a:pt x="3407" y="1174"/>
                </a:lnTo>
                <a:lnTo>
                  <a:pt x="3417" y="1186"/>
                </a:lnTo>
                <a:lnTo>
                  <a:pt x="3426" y="1198"/>
                </a:lnTo>
                <a:lnTo>
                  <a:pt x="3434" y="1212"/>
                </a:lnTo>
                <a:lnTo>
                  <a:pt x="3438" y="1218"/>
                </a:lnTo>
                <a:lnTo>
                  <a:pt x="3441" y="1225"/>
                </a:lnTo>
                <a:lnTo>
                  <a:pt x="3444" y="1233"/>
                </a:lnTo>
                <a:lnTo>
                  <a:pt x="3447" y="1241"/>
                </a:lnTo>
                <a:lnTo>
                  <a:pt x="3452" y="1259"/>
                </a:lnTo>
                <a:lnTo>
                  <a:pt x="3457" y="1275"/>
                </a:lnTo>
                <a:lnTo>
                  <a:pt x="3460" y="1293"/>
                </a:lnTo>
                <a:lnTo>
                  <a:pt x="3462" y="1313"/>
                </a:lnTo>
                <a:lnTo>
                  <a:pt x="3464" y="1331"/>
                </a:lnTo>
                <a:lnTo>
                  <a:pt x="3464" y="1349"/>
                </a:lnTo>
                <a:lnTo>
                  <a:pt x="3402" y="1375"/>
                </a:lnTo>
                <a:lnTo>
                  <a:pt x="3402" y="1359"/>
                </a:lnTo>
                <a:lnTo>
                  <a:pt x="3400" y="1345"/>
                </a:lnTo>
                <a:lnTo>
                  <a:pt x="3399" y="1331"/>
                </a:lnTo>
                <a:lnTo>
                  <a:pt x="3397" y="1319"/>
                </a:lnTo>
                <a:lnTo>
                  <a:pt x="3394" y="1309"/>
                </a:lnTo>
                <a:lnTo>
                  <a:pt x="3391" y="1299"/>
                </a:lnTo>
                <a:lnTo>
                  <a:pt x="3388" y="1289"/>
                </a:lnTo>
                <a:lnTo>
                  <a:pt x="3384" y="1281"/>
                </a:lnTo>
                <a:lnTo>
                  <a:pt x="3380" y="1275"/>
                </a:lnTo>
                <a:lnTo>
                  <a:pt x="3375" y="1269"/>
                </a:lnTo>
                <a:lnTo>
                  <a:pt x="3370" y="1265"/>
                </a:lnTo>
                <a:lnTo>
                  <a:pt x="3364" y="1261"/>
                </a:lnTo>
                <a:lnTo>
                  <a:pt x="3358" y="1257"/>
                </a:lnTo>
                <a:lnTo>
                  <a:pt x="3352" y="1255"/>
                </a:lnTo>
                <a:lnTo>
                  <a:pt x="3345" y="1255"/>
                </a:lnTo>
                <a:lnTo>
                  <a:pt x="3337" y="1253"/>
                </a:lnTo>
                <a:lnTo>
                  <a:pt x="3325" y="1255"/>
                </a:lnTo>
                <a:lnTo>
                  <a:pt x="3313" y="1259"/>
                </a:lnTo>
                <a:lnTo>
                  <a:pt x="3308" y="1263"/>
                </a:lnTo>
                <a:lnTo>
                  <a:pt x="3303" y="1267"/>
                </a:lnTo>
                <a:lnTo>
                  <a:pt x="3298" y="1271"/>
                </a:lnTo>
                <a:lnTo>
                  <a:pt x="3294" y="1275"/>
                </a:lnTo>
                <a:lnTo>
                  <a:pt x="3290" y="1281"/>
                </a:lnTo>
                <a:lnTo>
                  <a:pt x="3287" y="1287"/>
                </a:lnTo>
                <a:lnTo>
                  <a:pt x="3284" y="1295"/>
                </a:lnTo>
                <a:lnTo>
                  <a:pt x="3281" y="1303"/>
                </a:lnTo>
                <a:lnTo>
                  <a:pt x="3279" y="1311"/>
                </a:lnTo>
                <a:lnTo>
                  <a:pt x="3278" y="1321"/>
                </a:lnTo>
                <a:lnTo>
                  <a:pt x="3277" y="1331"/>
                </a:lnTo>
                <a:lnTo>
                  <a:pt x="3276" y="1341"/>
                </a:lnTo>
                <a:lnTo>
                  <a:pt x="3277" y="1351"/>
                </a:lnTo>
                <a:lnTo>
                  <a:pt x="3277" y="1361"/>
                </a:lnTo>
                <a:lnTo>
                  <a:pt x="3278" y="1371"/>
                </a:lnTo>
                <a:lnTo>
                  <a:pt x="3279" y="1379"/>
                </a:lnTo>
                <a:lnTo>
                  <a:pt x="3281" y="1387"/>
                </a:lnTo>
                <a:lnTo>
                  <a:pt x="3283" y="1395"/>
                </a:lnTo>
                <a:lnTo>
                  <a:pt x="3286" y="1403"/>
                </a:lnTo>
                <a:lnTo>
                  <a:pt x="3288" y="1409"/>
                </a:lnTo>
                <a:lnTo>
                  <a:pt x="3292" y="1415"/>
                </a:lnTo>
                <a:lnTo>
                  <a:pt x="3295" y="1421"/>
                </a:lnTo>
                <a:lnTo>
                  <a:pt x="3304" y="1433"/>
                </a:lnTo>
                <a:lnTo>
                  <a:pt x="3314" y="1445"/>
                </a:lnTo>
                <a:lnTo>
                  <a:pt x="3326" y="1457"/>
                </a:lnTo>
                <a:lnTo>
                  <a:pt x="3388" y="1511"/>
                </a:lnTo>
                <a:lnTo>
                  <a:pt x="3398" y="1521"/>
                </a:lnTo>
                <a:lnTo>
                  <a:pt x="3408" y="1531"/>
                </a:lnTo>
                <a:lnTo>
                  <a:pt x="3418" y="1541"/>
                </a:lnTo>
                <a:lnTo>
                  <a:pt x="3426" y="1553"/>
                </a:lnTo>
                <a:lnTo>
                  <a:pt x="3434" y="1565"/>
                </a:lnTo>
                <a:lnTo>
                  <a:pt x="3441" y="1575"/>
                </a:lnTo>
                <a:lnTo>
                  <a:pt x="3447" y="1589"/>
                </a:lnTo>
                <a:lnTo>
                  <a:pt x="3453" y="1601"/>
                </a:lnTo>
                <a:lnTo>
                  <a:pt x="3458" y="1615"/>
                </a:lnTo>
                <a:lnTo>
                  <a:pt x="3462" y="1629"/>
                </a:lnTo>
                <a:lnTo>
                  <a:pt x="3466" y="1643"/>
                </a:lnTo>
                <a:lnTo>
                  <a:pt x="3469" y="1659"/>
                </a:lnTo>
                <a:lnTo>
                  <a:pt x="3471" y="1675"/>
                </a:lnTo>
                <a:lnTo>
                  <a:pt x="3472" y="1685"/>
                </a:lnTo>
                <a:lnTo>
                  <a:pt x="3472" y="1693"/>
                </a:lnTo>
                <a:lnTo>
                  <a:pt x="3473" y="1711"/>
                </a:lnTo>
                <a:lnTo>
                  <a:pt x="3474" y="1730"/>
                </a:lnTo>
                <a:lnTo>
                  <a:pt x="3473" y="1756"/>
                </a:lnTo>
                <a:lnTo>
                  <a:pt x="3471" y="1780"/>
                </a:lnTo>
                <a:lnTo>
                  <a:pt x="3470" y="1792"/>
                </a:lnTo>
                <a:lnTo>
                  <a:pt x="3468" y="1802"/>
                </a:lnTo>
                <a:lnTo>
                  <a:pt x="3466" y="1814"/>
                </a:lnTo>
                <a:lnTo>
                  <a:pt x="3464" y="1824"/>
                </a:lnTo>
                <a:lnTo>
                  <a:pt x="3461" y="1834"/>
                </a:lnTo>
                <a:lnTo>
                  <a:pt x="3459" y="1844"/>
                </a:lnTo>
                <a:lnTo>
                  <a:pt x="3452" y="1862"/>
                </a:lnTo>
                <a:lnTo>
                  <a:pt x="3449" y="1870"/>
                </a:lnTo>
                <a:lnTo>
                  <a:pt x="3445" y="1880"/>
                </a:lnTo>
                <a:lnTo>
                  <a:pt x="3437" y="1894"/>
                </a:lnTo>
                <a:lnTo>
                  <a:pt x="3432" y="1902"/>
                </a:lnTo>
                <a:lnTo>
                  <a:pt x="3427" y="1908"/>
                </a:lnTo>
                <a:lnTo>
                  <a:pt x="3422" y="1914"/>
                </a:lnTo>
                <a:lnTo>
                  <a:pt x="3417" y="1920"/>
                </a:lnTo>
                <a:lnTo>
                  <a:pt x="3406" y="1930"/>
                </a:lnTo>
                <a:lnTo>
                  <a:pt x="3394" y="1938"/>
                </a:lnTo>
                <a:lnTo>
                  <a:pt x="3381" y="1946"/>
                </a:lnTo>
                <a:lnTo>
                  <a:pt x="3367" y="1950"/>
                </a:lnTo>
                <a:lnTo>
                  <a:pt x="3360" y="1952"/>
                </a:lnTo>
                <a:lnTo>
                  <a:pt x="3353" y="1952"/>
                </a:lnTo>
                <a:lnTo>
                  <a:pt x="3337" y="1954"/>
                </a:lnTo>
                <a:close/>
                <a:moveTo>
                  <a:pt x="3582" y="1882"/>
                </a:moveTo>
                <a:lnTo>
                  <a:pt x="3574" y="1866"/>
                </a:lnTo>
                <a:lnTo>
                  <a:pt x="3567" y="1848"/>
                </a:lnTo>
                <a:lnTo>
                  <a:pt x="3562" y="1828"/>
                </a:lnTo>
                <a:lnTo>
                  <a:pt x="3559" y="1816"/>
                </a:lnTo>
                <a:lnTo>
                  <a:pt x="3557" y="1806"/>
                </a:lnTo>
                <a:lnTo>
                  <a:pt x="3554" y="1782"/>
                </a:lnTo>
                <a:lnTo>
                  <a:pt x="3551" y="1756"/>
                </a:lnTo>
                <a:lnTo>
                  <a:pt x="3550" y="1742"/>
                </a:lnTo>
                <a:lnTo>
                  <a:pt x="3550" y="1726"/>
                </a:lnTo>
                <a:lnTo>
                  <a:pt x="3549" y="1697"/>
                </a:lnTo>
                <a:lnTo>
                  <a:pt x="3549" y="1166"/>
                </a:lnTo>
                <a:lnTo>
                  <a:pt x="3615" y="1166"/>
                </a:lnTo>
                <a:lnTo>
                  <a:pt x="3615" y="1691"/>
                </a:lnTo>
                <a:lnTo>
                  <a:pt x="3615" y="1711"/>
                </a:lnTo>
                <a:lnTo>
                  <a:pt x="3616" y="1728"/>
                </a:lnTo>
                <a:lnTo>
                  <a:pt x="3617" y="1744"/>
                </a:lnTo>
                <a:lnTo>
                  <a:pt x="3618" y="1758"/>
                </a:lnTo>
                <a:lnTo>
                  <a:pt x="3620" y="1772"/>
                </a:lnTo>
                <a:lnTo>
                  <a:pt x="3623" y="1784"/>
                </a:lnTo>
                <a:lnTo>
                  <a:pt x="3625" y="1796"/>
                </a:lnTo>
                <a:lnTo>
                  <a:pt x="3629" y="1804"/>
                </a:lnTo>
                <a:lnTo>
                  <a:pt x="3633" y="1814"/>
                </a:lnTo>
                <a:lnTo>
                  <a:pt x="3637" y="1822"/>
                </a:lnTo>
                <a:lnTo>
                  <a:pt x="3643" y="1830"/>
                </a:lnTo>
                <a:lnTo>
                  <a:pt x="3649" y="1836"/>
                </a:lnTo>
                <a:lnTo>
                  <a:pt x="3652" y="1838"/>
                </a:lnTo>
                <a:lnTo>
                  <a:pt x="3655" y="1840"/>
                </a:lnTo>
                <a:lnTo>
                  <a:pt x="3662" y="1844"/>
                </a:lnTo>
                <a:lnTo>
                  <a:pt x="3670" y="1846"/>
                </a:lnTo>
                <a:lnTo>
                  <a:pt x="3678" y="1846"/>
                </a:lnTo>
                <a:lnTo>
                  <a:pt x="3686" y="1846"/>
                </a:lnTo>
                <a:lnTo>
                  <a:pt x="3694" y="1844"/>
                </a:lnTo>
                <a:lnTo>
                  <a:pt x="3701" y="1840"/>
                </a:lnTo>
                <a:lnTo>
                  <a:pt x="3708" y="1836"/>
                </a:lnTo>
                <a:lnTo>
                  <a:pt x="3713" y="1830"/>
                </a:lnTo>
                <a:lnTo>
                  <a:pt x="3719" y="1822"/>
                </a:lnTo>
                <a:lnTo>
                  <a:pt x="3723" y="1814"/>
                </a:lnTo>
                <a:lnTo>
                  <a:pt x="3728" y="1804"/>
                </a:lnTo>
                <a:lnTo>
                  <a:pt x="3731" y="1796"/>
                </a:lnTo>
                <a:lnTo>
                  <a:pt x="3734" y="1784"/>
                </a:lnTo>
                <a:lnTo>
                  <a:pt x="3736" y="1772"/>
                </a:lnTo>
                <a:lnTo>
                  <a:pt x="3738" y="1758"/>
                </a:lnTo>
                <a:lnTo>
                  <a:pt x="3740" y="1744"/>
                </a:lnTo>
                <a:lnTo>
                  <a:pt x="3741" y="1728"/>
                </a:lnTo>
                <a:lnTo>
                  <a:pt x="3741" y="1711"/>
                </a:lnTo>
                <a:lnTo>
                  <a:pt x="3741" y="1691"/>
                </a:lnTo>
                <a:lnTo>
                  <a:pt x="3741" y="1166"/>
                </a:lnTo>
                <a:lnTo>
                  <a:pt x="3807" y="1166"/>
                </a:lnTo>
                <a:lnTo>
                  <a:pt x="3807" y="1697"/>
                </a:lnTo>
                <a:lnTo>
                  <a:pt x="3806" y="1726"/>
                </a:lnTo>
                <a:lnTo>
                  <a:pt x="3805" y="1742"/>
                </a:lnTo>
                <a:lnTo>
                  <a:pt x="3805" y="1756"/>
                </a:lnTo>
                <a:lnTo>
                  <a:pt x="3802" y="1782"/>
                </a:lnTo>
                <a:lnTo>
                  <a:pt x="3798" y="1806"/>
                </a:lnTo>
                <a:lnTo>
                  <a:pt x="3796" y="1816"/>
                </a:lnTo>
                <a:lnTo>
                  <a:pt x="3794" y="1828"/>
                </a:lnTo>
                <a:lnTo>
                  <a:pt x="3788" y="1848"/>
                </a:lnTo>
                <a:lnTo>
                  <a:pt x="3785" y="1856"/>
                </a:lnTo>
                <a:lnTo>
                  <a:pt x="3782" y="1866"/>
                </a:lnTo>
                <a:lnTo>
                  <a:pt x="3779" y="1874"/>
                </a:lnTo>
                <a:lnTo>
                  <a:pt x="3775" y="1882"/>
                </a:lnTo>
                <a:lnTo>
                  <a:pt x="3771" y="1890"/>
                </a:lnTo>
                <a:lnTo>
                  <a:pt x="3766" y="1898"/>
                </a:lnTo>
                <a:lnTo>
                  <a:pt x="3756" y="1914"/>
                </a:lnTo>
                <a:lnTo>
                  <a:pt x="3745" y="1926"/>
                </a:lnTo>
                <a:lnTo>
                  <a:pt x="3739" y="1930"/>
                </a:lnTo>
                <a:lnTo>
                  <a:pt x="3733" y="1936"/>
                </a:lnTo>
                <a:lnTo>
                  <a:pt x="3720" y="1944"/>
                </a:lnTo>
                <a:lnTo>
                  <a:pt x="3714" y="1946"/>
                </a:lnTo>
                <a:lnTo>
                  <a:pt x="3707" y="1950"/>
                </a:lnTo>
                <a:lnTo>
                  <a:pt x="3693" y="1952"/>
                </a:lnTo>
                <a:lnTo>
                  <a:pt x="3685" y="1954"/>
                </a:lnTo>
                <a:lnTo>
                  <a:pt x="3678" y="1954"/>
                </a:lnTo>
                <a:lnTo>
                  <a:pt x="3663" y="1952"/>
                </a:lnTo>
                <a:lnTo>
                  <a:pt x="3649" y="1950"/>
                </a:lnTo>
                <a:lnTo>
                  <a:pt x="3643" y="1946"/>
                </a:lnTo>
                <a:lnTo>
                  <a:pt x="3636" y="1944"/>
                </a:lnTo>
                <a:lnTo>
                  <a:pt x="3624" y="1936"/>
                </a:lnTo>
                <a:lnTo>
                  <a:pt x="3612" y="1926"/>
                </a:lnTo>
                <a:lnTo>
                  <a:pt x="3601" y="1914"/>
                </a:lnTo>
                <a:lnTo>
                  <a:pt x="3591" y="1898"/>
                </a:lnTo>
                <a:lnTo>
                  <a:pt x="3586" y="1890"/>
                </a:lnTo>
                <a:lnTo>
                  <a:pt x="3582" y="1882"/>
                </a:lnTo>
                <a:close/>
                <a:moveTo>
                  <a:pt x="3934" y="1882"/>
                </a:moveTo>
                <a:lnTo>
                  <a:pt x="3927" y="1866"/>
                </a:lnTo>
                <a:lnTo>
                  <a:pt x="3920" y="1848"/>
                </a:lnTo>
                <a:lnTo>
                  <a:pt x="3915" y="1828"/>
                </a:lnTo>
                <a:lnTo>
                  <a:pt x="3912" y="1816"/>
                </a:lnTo>
                <a:lnTo>
                  <a:pt x="3910" y="1806"/>
                </a:lnTo>
                <a:lnTo>
                  <a:pt x="3907" y="1782"/>
                </a:lnTo>
                <a:lnTo>
                  <a:pt x="3904" y="1756"/>
                </a:lnTo>
                <a:lnTo>
                  <a:pt x="3903" y="1742"/>
                </a:lnTo>
                <a:lnTo>
                  <a:pt x="3903" y="1726"/>
                </a:lnTo>
                <a:lnTo>
                  <a:pt x="3902" y="1697"/>
                </a:lnTo>
                <a:lnTo>
                  <a:pt x="3902" y="1166"/>
                </a:lnTo>
                <a:lnTo>
                  <a:pt x="3968" y="1166"/>
                </a:lnTo>
                <a:lnTo>
                  <a:pt x="3968" y="1691"/>
                </a:lnTo>
                <a:lnTo>
                  <a:pt x="3968" y="1711"/>
                </a:lnTo>
                <a:lnTo>
                  <a:pt x="3969" y="1728"/>
                </a:lnTo>
                <a:lnTo>
                  <a:pt x="3970" y="1744"/>
                </a:lnTo>
                <a:lnTo>
                  <a:pt x="3972" y="1758"/>
                </a:lnTo>
                <a:lnTo>
                  <a:pt x="3973" y="1772"/>
                </a:lnTo>
                <a:lnTo>
                  <a:pt x="3976" y="1784"/>
                </a:lnTo>
                <a:lnTo>
                  <a:pt x="3979" y="1796"/>
                </a:lnTo>
                <a:lnTo>
                  <a:pt x="3982" y="1804"/>
                </a:lnTo>
                <a:lnTo>
                  <a:pt x="3986" y="1814"/>
                </a:lnTo>
                <a:lnTo>
                  <a:pt x="3991" y="1822"/>
                </a:lnTo>
                <a:lnTo>
                  <a:pt x="3996" y="1830"/>
                </a:lnTo>
                <a:lnTo>
                  <a:pt x="4002" y="1836"/>
                </a:lnTo>
                <a:lnTo>
                  <a:pt x="4005" y="1838"/>
                </a:lnTo>
                <a:lnTo>
                  <a:pt x="4008" y="1840"/>
                </a:lnTo>
                <a:lnTo>
                  <a:pt x="4015" y="1844"/>
                </a:lnTo>
                <a:lnTo>
                  <a:pt x="4023" y="1846"/>
                </a:lnTo>
                <a:lnTo>
                  <a:pt x="4031" y="1846"/>
                </a:lnTo>
                <a:lnTo>
                  <a:pt x="4040" y="1846"/>
                </a:lnTo>
                <a:lnTo>
                  <a:pt x="4047" y="1844"/>
                </a:lnTo>
                <a:lnTo>
                  <a:pt x="4054" y="1840"/>
                </a:lnTo>
                <a:lnTo>
                  <a:pt x="4061" y="1836"/>
                </a:lnTo>
                <a:lnTo>
                  <a:pt x="4067" y="1830"/>
                </a:lnTo>
                <a:lnTo>
                  <a:pt x="4072" y="1822"/>
                </a:lnTo>
                <a:lnTo>
                  <a:pt x="4077" y="1814"/>
                </a:lnTo>
                <a:lnTo>
                  <a:pt x="4081" y="1804"/>
                </a:lnTo>
                <a:lnTo>
                  <a:pt x="4084" y="1796"/>
                </a:lnTo>
                <a:lnTo>
                  <a:pt x="4087" y="1784"/>
                </a:lnTo>
                <a:lnTo>
                  <a:pt x="4090" y="1772"/>
                </a:lnTo>
                <a:lnTo>
                  <a:pt x="4091" y="1758"/>
                </a:lnTo>
                <a:lnTo>
                  <a:pt x="4093" y="1744"/>
                </a:lnTo>
                <a:lnTo>
                  <a:pt x="4094" y="1728"/>
                </a:lnTo>
                <a:lnTo>
                  <a:pt x="4094" y="1711"/>
                </a:lnTo>
                <a:lnTo>
                  <a:pt x="4094" y="1691"/>
                </a:lnTo>
                <a:lnTo>
                  <a:pt x="4094" y="1166"/>
                </a:lnTo>
                <a:lnTo>
                  <a:pt x="4160" y="1166"/>
                </a:lnTo>
                <a:lnTo>
                  <a:pt x="4160" y="1697"/>
                </a:lnTo>
                <a:lnTo>
                  <a:pt x="4159" y="1726"/>
                </a:lnTo>
                <a:lnTo>
                  <a:pt x="4159" y="1742"/>
                </a:lnTo>
                <a:lnTo>
                  <a:pt x="4158" y="1756"/>
                </a:lnTo>
                <a:lnTo>
                  <a:pt x="4155" y="1782"/>
                </a:lnTo>
                <a:lnTo>
                  <a:pt x="4152" y="1806"/>
                </a:lnTo>
                <a:lnTo>
                  <a:pt x="4149" y="1816"/>
                </a:lnTo>
                <a:lnTo>
                  <a:pt x="4147" y="1828"/>
                </a:lnTo>
                <a:lnTo>
                  <a:pt x="4142" y="1848"/>
                </a:lnTo>
                <a:lnTo>
                  <a:pt x="4139" y="1856"/>
                </a:lnTo>
                <a:lnTo>
                  <a:pt x="4135" y="1866"/>
                </a:lnTo>
                <a:lnTo>
                  <a:pt x="4132" y="1874"/>
                </a:lnTo>
                <a:lnTo>
                  <a:pt x="4128" y="1882"/>
                </a:lnTo>
                <a:lnTo>
                  <a:pt x="4124" y="1890"/>
                </a:lnTo>
                <a:lnTo>
                  <a:pt x="4119" y="1898"/>
                </a:lnTo>
                <a:lnTo>
                  <a:pt x="4109" y="1914"/>
                </a:lnTo>
                <a:lnTo>
                  <a:pt x="4098" y="1926"/>
                </a:lnTo>
                <a:lnTo>
                  <a:pt x="4092" y="1930"/>
                </a:lnTo>
                <a:lnTo>
                  <a:pt x="4086" y="1936"/>
                </a:lnTo>
                <a:lnTo>
                  <a:pt x="4073" y="1944"/>
                </a:lnTo>
                <a:lnTo>
                  <a:pt x="4067" y="1946"/>
                </a:lnTo>
                <a:lnTo>
                  <a:pt x="4060" y="1950"/>
                </a:lnTo>
                <a:lnTo>
                  <a:pt x="4046" y="1952"/>
                </a:lnTo>
                <a:lnTo>
                  <a:pt x="4039" y="1954"/>
                </a:lnTo>
                <a:lnTo>
                  <a:pt x="4031" y="1954"/>
                </a:lnTo>
                <a:lnTo>
                  <a:pt x="4017" y="1952"/>
                </a:lnTo>
                <a:lnTo>
                  <a:pt x="4003" y="1950"/>
                </a:lnTo>
                <a:lnTo>
                  <a:pt x="3996" y="1946"/>
                </a:lnTo>
                <a:lnTo>
                  <a:pt x="3989" y="1944"/>
                </a:lnTo>
                <a:lnTo>
                  <a:pt x="3977" y="1936"/>
                </a:lnTo>
                <a:lnTo>
                  <a:pt x="3965" y="1926"/>
                </a:lnTo>
                <a:lnTo>
                  <a:pt x="3954" y="1914"/>
                </a:lnTo>
                <a:lnTo>
                  <a:pt x="3943" y="1898"/>
                </a:lnTo>
                <a:lnTo>
                  <a:pt x="3938" y="1890"/>
                </a:lnTo>
                <a:lnTo>
                  <a:pt x="3934" y="1882"/>
                </a:lnTo>
                <a:close/>
                <a:moveTo>
                  <a:pt x="4370" y="1954"/>
                </a:moveTo>
                <a:lnTo>
                  <a:pt x="4354" y="1954"/>
                </a:lnTo>
                <a:lnTo>
                  <a:pt x="4339" y="1950"/>
                </a:lnTo>
                <a:lnTo>
                  <a:pt x="4324" y="1944"/>
                </a:lnTo>
                <a:lnTo>
                  <a:pt x="4317" y="1940"/>
                </a:lnTo>
                <a:lnTo>
                  <a:pt x="4310" y="1936"/>
                </a:lnTo>
                <a:lnTo>
                  <a:pt x="4298" y="1928"/>
                </a:lnTo>
                <a:lnTo>
                  <a:pt x="4292" y="1922"/>
                </a:lnTo>
                <a:lnTo>
                  <a:pt x="4287" y="1916"/>
                </a:lnTo>
                <a:lnTo>
                  <a:pt x="4277" y="1902"/>
                </a:lnTo>
                <a:lnTo>
                  <a:pt x="4273" y="1896"/>
                </a:lnTo>
                <a:lnTo>
                  <a:pt x="4268" y="1888"/>
                </a:lnTo>
                <a:lnTo>
                  <a:pt x="4264" y="1880"/>
                </a:lnTo>
                <a:lnTo>
                  <a:pt x="4261" y="1872"/>
                </a:lnTo>
                <a:lnTo>
                  <a:pt x="4257" y="1864"/>
                </a:lnTo>
                <a:lnTo>
                  <a:pt x="4254" y="1854"/>
                </a:lnTo>
                <a:lnTo>
                  <a:pt x="4248" y="1834"/>
                </a:lnTo>
                <a:lnTo>
                  <a:pt x="4244" y="1814"/>
                </a:lnTo>
                <a:lnTo>
                  <a:pt x="4242" y="1804"/>
                </a:lnTo>
                <a:lnTo>
                  <a:pt x="4240" y="1792"/>
                </a:lnTo>
                <a:lnTo>
                  <a:pt x="4237" y="1770"/>
                </a:lnTo>
                <a:lnTo>
                  <a:pt x="4236" y="1746"/>
                </a:lnTo>
                <a:lnTo>
                  <a:pt x="4235" y="1732"/>
                </a:lnTo>
                <a:lnTo>
                  <a:pt x="4235" y="1720"/>
                </a:lnTo>
                <a:lnTo>
                  <a:pt x="4298" y="1693"/>
                </a:lnTo>
                <a:lnTo>
                  <a:pt x="4298" y="1714"/>
                </a:lnTo>
                <a:lnTo>
                  <a:pt x="4299" y="1734"/>
                </a:lnTo>
                <a:lnTo>
                  <a:pt x="4301" y="1750"/>
                </a:lnTo>
                <a:lnTo>
                  <a:pt x="4303" y="1766"/>
                </a:lnTo>
                <a:lnTo>
                  <a:pt x="4305" y="1774"/>
                </a:lnTo>
                <a:lnTo>
                  <a:pt x="4306" y="1782"/>
                </a:lnTo>
                <a:lnTo>
                  <a:pt x="4310" y="1794"/>
                </a:lnTo>
                <a:lnTo>
                  <a:pt x="4314" y="1804"/>
                </a:lnTo>
                <a:lnTo>
                  <a:pt x="4318" y="1814"/>
                </a:lnTo>
                <a:lnTo>
                  <a:pt x="4324" y="1824"/>
                </a:lnTo>
                <a:lnTo>
                  <a:pt x="4330" y="1830"/>
                </a:lnTo>
                <a:lnTo>
                  <a:pt x="4336" y="1836"/>
                </a:lnTo>
                <a:lnTo>
                  <a:pt x="4343" y="1840"/>
                </a:lnTo>
                <a:lnTo>
                  <a:pt x="4350" y="1844"/>
                </a:lnTo>
                <a:lnTo>
                  <a:pt x="4357" y="1846"/>
                </a:lnTo>
                <a:lnTo>
                  <a:pt x="4365" y="1848"/>
                </a:lnTo>
                <a:lnTo>
                  <a:pt x="4374" y="1848"/>
                </a:lnTo>
                <a:lnTo>
                  <a:pt x="4381" y="1848"/>
                </a:lnTo>
                <a:lnTo>
                  <a:pt x="4388" y="1846"/>
                </a:lnTo>
                <a:lnTo>
                  <a:pt x="4395" y="1844"/>
                </a:lnTo>
                <a:lnTo>
                  <a:pt x="4401" y="1842"/>
                </a:lnTo>
                <a:lnTo>
                  <a:pt x="4407" y="1838"/>
                </a:lnTo>
                <a:lnTo>
                  <a:pt x="4413" y="1832"/>
                </a:lnTo>
                <a:lnTo>
                  <a:pt x="4418" y="1826"/>
                </a:lnTo>
                <a:lnTo>
                  <a:pt x="4423" y="1820"/>
                </a:lnTo>
                <a:lnTo>
                  <a:pt x="4427" y="1812"/>
                </a:lnTo>
                <a:lnTo>
                  <a:pt x="4431" y="1804"/>
                </a:lnTo>
                <a:lnTo>
                  <a:pt x="4434" y="1796"/>
                </a:lnTo>
                <a:lnTo>
                  <a:pt x="4437" y="1786"/>
                </a:lnTo>
                <a:lnTo>
                  <a:pt x="4439" y="1774"/>
                </a:lnTo>
                <a:lnTo>
                  <a:pt x="4440" y="1770"/>
                </a:lnTo>
                <a:lnTo>
                  <a:pt x="4441" y="1764"/>
                </a:lnTo>
                <a:lnTo>
                  <a:pt x="4442" y="1752"/>
                </a:lnTo>
                <a:lnTo>
                  <a:pt x="4442" y="1738"/>
                </a:lnTo>
                <a:lnTo>
                  <a:pt x="4442" y="1728"/>
                </a:lnTo>
                <a:lnTo>
                  <a:pt x="4442" y="1718"/>
                </a:lnTo>
                <a:lnTo>
                  <a:pt x="4441" y="1711"/>
                </a:lnTo>
                <a:lnTo>
                  <a:pt x="4439" y="1701"/>
                </a:lnTo>
                <a:lnTo>
                  <a:pt x="4437" y="1693"/>
                </a:lnTo>
                <a:lnTo>
                  <a:pt x="4435" y="1685"/>
                </a:lnTo>
                <a:lnTo>
                  <a:pt x="4433" y="1677"/>
                </a:lnTo>
                <a:lnTo>
                  <a:pt x="4430" y="1669"/>
                </a:lnTo>
                <a:lnTo>
                  <a:pt x="4422" y="1653"/>
                </a:lnTo>
                <a:lnTo>
                  <a:pt x="4418" y="1645"/>
                </a:lnTo>
                <a:lnTo>
                  <a:pt x="4413" y="1639"/>
                </a:lnTo>
                <a:lnTo>
                  <a:pt x="4402" y="1625"/>
                </a:lnTo>
                <a:lnTo>
                  <a:pt x="4389" y="1613"/>
                </a:lnTo>
                <a:lnTo>
                  <a:pt x="4325" y="1555"/>
                </a:lnTo>
                <a:lnTo>
                  <a:pt x="4315" y="1547"/>
                </a:lnTo>
                <a:lnTo>
                  <a:pt x="4305" y="1537"/>
                </a:lnTo>
                <a:lnTo>
                  <a:pt x="4289" y="1517"/>
                </a:lnTo>
                <a:lnTo>
                  <a:pt x="4275" y="1497"/>
                </a:lnTo>
                <a:lnTo>
                  <a:pt x="4270" y="1485"/>
                </a:lnTo>
                <a:lnTo>
                  <a:pt x="4264" y="1473"/>
                </a:lnTo>
                <a:lnTo>
                  <a:pt x="4260" y="1461"/>
                </a:lnTo>
                <a:lnTo>
                  <a:pt x="4255" y="1447"/>
                </a:lnTo>
                <a:lnTo>
                  <a:pt x="4252" y="1433"/>
                </a:lnTo>
                <a:lnTo>
                  <a:pt x="4249" y="1417"/>
                </a:lnTo>
                <a:lnTo>
                  <a:pt x="4247" y="1401"/>
                </a:lnTo>
                <a:lnTo>
                  <a:pt x="4246" y="1393"/>
                </a:lnTo>
                <a:lnTo>
                  <a:pt x="4245" y="1385"/>
                </a:lnTo>
                <a:lnTo>
                  <a:pt x="4244" y="1367"/>
                </a:lnTo>
                <a:lnTo>
                  <a:pt x="4244" y="1347"/>
                </a:lnTo>
                <a:lnTo>
                  <a:pt x="4244" y="1335"/>
                </a:lnTo>
                <a:lnTo>
                  <a:pt x="4245" y="1323"/>
                </a:lnTo>
                <a:lnTo>
                  <a:pt x="4246" y="1311"/>
                </a:lnTo>
                <a:lnTo>
                  <a:pt x="4247" y="1299"/>
                </a:lnTo>
                <a:lnTo>
                  <a:pt x="4248" y="1289"/>
                </a:lnTo>
                <a:lnTo>
                  <a:pt x="4250" y="1279"/>
                </a:lnTo>
                <a:lnTo>
                  <a:pt x="4254" y="1259"/>
                </a:lnTo>
                <a:lnTo>
                  <a:pt x="4257" y="1249"/>
                </a:lnTo>
                <a:lnTo>
                  <a:pt x="4260" y="1241"/>
                </a:lnTo>
                <a:lnTo>
                  <a:pt x="4266" y="1225"/>
                </a:lnTo>
                <a:lnTo>
                  <a:pt x="4273" y="1210"/>
                </a:lnTo>
                <a:lnTo>
                  <a:pt x="4277" y="1204"/>
                </a:lnTo>
                <a:lnTo>
                  <a:pt x="4282" y="1198"/>
                </a:lnTo>
                <a:lnTo>
                  <a:pt x="4291" y="1186"/>
                </a:lnTo>
                <a:lnTo>
                  <a:pt x="4301" y="1176"/>
                </a:lnTo>
                <a:lnTo>
                  <a:pt x="4311" y="1166"/>
                </a:lnTo>
                <a:lnTo>
                  <a:pt x="4323" y="1160"/>
                </a:lnTo>
                <a:lnTo>
                  <a:pt x="4335" y="1154"/>
                </a:lnTo>
                <a:lnTo>
                  <a:pt x="4347" y="1150"/>
                </a:lnTo>
                <a:lnTo>
                  <a:pt x="4360" y="1148"/>
                </a:lnTo>
                <a:lnTo>
                  <a:pt x="4373" y="1148"/>
                </a:lnTo>
                <a:lnTo>
                  <a:pt x="4388" y="1150"/>
                </a:lnTo>
                <a:lnTo>
                  <a:pt x="4403" y="1152"/>
                </a:lnTo>
                <a:lnTo>
                  <a:pt x="4416" y="1158"/>
                </a:lnTo>
                <a:lnTo>
                  <a:pt x="4422" y="1162"/>
                </a:lnTo>
                <a:lnTo>
                  <a:pt x="4428" y="1166"/>
                </a:lnTo>
                <a:lnTo>
                  <a:pt x="4440" y="1174"/>
                </a:lnTo>
                <a:lnTo>
                  <a:pt x="4450" y="1186"/>
                </a:lnTo>
                <a:lnTo>
                  <a:pt x="4459" y="1198"/>
                </a:lnTo>
                <a:lnTo>
                  <a:pt x="4467" y="1212"/>
                </a:lnTo>
                <a:lnTo>
                  <a:pt x="4471" y="1218"/>
                </a:lnTo>
                <a:lnTo>
                  <a:pt x="4474" y="1225"/>
                </a:lnTo>
                <a:lnTo>
                  <a:pt x="4477" y="1233"/>
                </a:lnTo>
                <a:lnTo>
                  <a:pt x="4480" y="1241"/>
                </a:lnTo>
                <a:lnTo>
                  <a:pt x="4485" y="1259"/>
                </a:lnTo>
                <a:lnTo>
                  <a:pt x="4490" y="1275"/>
                </a:lnTo>
                <a:lnTo>
                  <a:pt x="4493" y="1293"/>
                </a:lnTo>
                <a:lnTo>
                  <a:pt x="4495" y="1313"/>
                </a:lnTo>
                <a:lnTo>
                  <a:pt x="4497" y="1331"/>
                </a:lnTo>
                <a:lnTo>
                  <a:pt x="4497" y="1349"/>
                </a:lnTo>
                <a:lnTo>
                  <a:pt x="4435" y="1375"/>
                </a:lnTo>
                <a:lnTo>
                  <a:pt x="4435" y="1359"/>
                </a:lnTo>
                <a:lnTo>
                  <a:pt x="4433" y="1345"/>
                </a:lnTo>
                <a:lnTo>
                  <a:pt x="4432" y="1331"/>
                </a:lnTo>
                <a:lnTo>
                  <a:pt x="4430" y="1319"/>
                </a:lnTo>
                <a:lnTo>
                  <a:pt x="4427" y="1309"/>
                </a:lnTo>
                <a:lnTo>
                  <a:pt x="4426" y="1303"/>
                </a:lnTo>
                <a:lnTo>
                  <a:pt x="4424" y="1299"/>
                </a:lnTo>
                <a:lnTo>
                  <a:pt x="4421" y="1289"/>
                </a:lnTo>
                <a:lnTo>
                  <a:pt x="4417" y="1281"/>
                </a:lnTo>
                <a:lnTo>
                  <a:pt x="4413" y="1275"/>
                </a:lnTo>
                <a:lnTo>
                  <a:pt x="4408" y="1269"/>
                </a:lnTo>
                <a:lnTo>
                  <a:pt x="4403" y="1265"/>
                </a:lnTo>
                <a:lnTo>
                  <a:pt x="4397" y="1261"/>
                </a:lnTo>
                <a:lnTo>
                  <a:pt x="4391" y="1257"/>
                </a:lnTo>
                <a:lnTo>
                  <a:pt x="4385" y="1255"/>
                </a:lnTo>
                <a:lnTo>
                  <a:pt x="4378" y="1255"/>
                </a:lnTo>
                <a:lnTo>
                  <a:pt x="4370" y="1253"/>
                </a:lnTo>
                <a:lnTo>
                  <a:pt x="4358" y="1255"/>
                </a:lnTo>
                <a:lnTo>
                  <a:pt x="4346" y="1259"/>
                </a:lnTo>
                <a:lnTo>
                  <a:pt x="4341" y="1263"/>
                </a:lnTo>
                <a:lnTo>
                  <a:pt x="4336" y="1267"/>
                </a:lnTo>
                <a:lnTo>
                  <a:pt x="4331" y="1271"/>
                </a:lnTo>
                <a:lnTo>
                  <a:pt x="4327" y="1275"/>
                </a:lnTo>
                <a:lnTo>
                  <a:pt x="4323" y="1281"/>
                </a:lnTo>
                <a:lnTo>
                  <a:pt x="4319" y="1287"/>
                </a:lnTo>
                <a:lnTo>
                  <a:pt x="4316" y="1295"/>
                </a:lnTo>
                <a:lnTo>
                  <a:pt x="4313" y="1303"/>
                </a:lnTo>
                <a:lnTo>
                  <a:pt x="4311" y="1311"/>
                </a:lnTo>
                <a:lnTo>
                  <a:pt x="4310" y="1321"/>
                </a:lnTo>
                <a:lnTo>
                  <a:pt x="4309" y="1331"/>
                </a:lnTo>
                <a:lnTo>
                  <a:pt x="4308" y="1341"/>
                </a:lnTo>
                <a:lnTo>
                  <a:pt x="4309" y="1351"/>
                </a:lnTo>
                <a:lnTo>
                  <a:pt x="4309" y="1361"/>
                </a:lnTo>
                <a:lnTo>
                  <a:pt x="4310" y="1371"/>
                </a:lnTo>
                <a:lnTo>
                  <a:pt x="4311" y="1379"/>
                </a:lnTo>
                <a:lnTo>
                  <a:pt x="4313" y="1387"/>
                </a:lnTo>
                <a:lnTo>
                  <a:pt x="4315" y="1395"/>
                </a:lnTo>
                <a:lnTo>
                  <a:pt x="4318" y="1403"/>
                </a:lnTo>
                <a:lnTo>
                  <a:pt x="4321" y="1409"/>
                </a:lnTo>
                <a:lnTo>
                  <a:pt x="4325" y="1415"/>
                </a:lnTo>
                <a:lnTo>
                  <a:pt x="4328" y="1421"/>
                </a:lnTo>
                <a:lnTo>
                  <a:pt x="4337" y="1433"/>
                </a:lnTo>
                <a:lnTo>
                  <a:pt x="4347" y="1445"/>
                </a:lnTo>
                <a:lnTo>
                  <a:pt x="4359" y="1457"/>
                </a:lnTo>
                <a:lnTo>
                  <a:pt x="4421" y="1511"/>
                </a:lnTo>
                <a:lnTo>
                  <a:pt x="4431" y="1521"/>
                </a:lnTo>
                <a:lnTo>
                  <a:pt x="4442" y="1531"/>
                </a:lnTo>
                <a:lnTo>
                  <a:pt x="4451" y="1541"/>
                </a:lnTo>
                <a:lnTo>
                  <a:pt x="4459" y="1553"/>
                </a:lnTo>
                <a:lnTo>
                  <a:pt x="4467" y="1565"/>
                </a:lnTo>
                <a:lnTo>
                  <a:pt x="4474" y="1575"/>
                </a:lnTo>
                <a:lnTo>
                  <a:pt x="4480" y="1589"/>
                </a:lnTo>
                <a:lnTo>
                  <a:pt x="4486" y="1601"/>
                </a:lnTo>
                <a:lnTo>
                  <a:pt x="4491" y="1615"/>
                </a:lnTo>
                <a:lnTo>
                  <a:pt x="4495" y="1629"/>
                </a:lnTo>
                <a:lnTo>
                  <a:pt x="4499" y="1643"/>
                </a:lnTo>
                <a:lnTo>
                  <a:pt x="4502" y="1659"/>
                </a:lnTo>
                <a:lnTo>
                  <a:pt x="4504" y="1675"/>
                </a:lnTo>
                <a:lnTo>
                  <a:pt x="4505" y="1685"/>
                </a:lnTo>
                <a:lnTo>
                  <a:pt x="4505" y="1693"/>
                </a:lnTo>
                <a:lnTo>
                  <a:pt x="4506" y="1711"/>
                </a:lnTo>
                <a:lnTo>
                  <a:pt x="4507" y="1730"/>
                </a:lnTo>
                <a:lnTo>
                  <a:pt x="4506" y="1756"/>
                </a:lnTo>
                <a:lnTo>
                  <a:pt x="4504" y="1780"/>
                </a:lnTo>
                <a:lnTo>
                  <a:pt x="4503" y="1792"/>
                </a:lnTo>
                <a:lnTo>
                  <a:pt x="4501" y="1802"/>
                </a:lnTo>
                <a:lnTo>
                  <a:pt x="4499" y="1814"/>
                </a:lnTo>
                <a:lnTo>
                  <a:pt x="4497" y="1824"/>
                </a:lnTo>
                <a:lnTo>
                  <a:pt x="4494" y="1834"/>
                </a:lnTo>
                <a:lnTo>
                  <a:pt x="4492" y="1844"/>
                </a:lnTo>
                <a:lnTo>
                  <a:pt x="4485" y="1862"/>
                </a:lnTo>
                <a:lnTo>
                  <a:pt x="4482" y="1870"/>
                </a:lnTo>
                <a:lnTo>
                  <a:pt x="4478" y="1880"/>
                </a:lnTo>
                <a:lnTo>
                  <a:pt x="4470" y="1894"/>
                </a:lnTo>
                <a:lnTo>
                  <a:pt x="4465" y="1902"/>
                </a:lnTo>
                <a:lnTo>
                  <a:pt x="4460" y="1908"/>
                </a:lnTo>
                <a:lnTo>
                  <a:pt x="4455" y="1914"/>
                </a:lnTo>
                <a:lnTo>
                  <a:pt x="4450" y="1920"/>
                </a:lnTo>
                <a:lnTo>
                  <a:pt x="4439" y="1930"/>
                </a:lnTo>
                <a:lnTo>
                  <a:pt x="4427" y="1938"/>
                </a:lnTo>
                <a:lnTo>
                  <a:pt x="4414" y="1946"/>
                </a:lnTo>
                <a:lnTo>
                  <a:pt x="4400" y="1950"/>
                </a:lnTo>
                <a:lnTo>
                  <a:pt x="4393" y="1952"/>
                </a:lnTo>
                <a:lnTo>
                  <a:pt x="4386" y="1952"/>
                </a:lnTo>
                <a:lnTo>
                  <a:pt x="4370" y="1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946988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55CC-1185-51FC-E3B8-4147606A5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7506000" cy="7560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6B893-6B04-6927-CE94-9A66F78D6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90" y="1221582"/>
            <a:ext cx="7506000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925BA-5B20-3CBA-B94B-28B753A84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93C1-96B7-43A4-88C3-A796BB2F869C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193C2-3638-0637-9E42-4D47B9D9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E3C4-91D4-D1BC-C03D-1496593F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7347484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kuvio 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55CC-1185-51FC-E3B8-4147606A5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7506371" cy="755999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925BA-5B20-3CBA-B94B-28B753A84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CB2C-3B26-4642-A08B-D91DA94758CC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193C2-3638-0637-9E42-4D47B9D9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E3C4-91D4-D1BC-C03D-1496593F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5BE64B-F628-7CAF-D75C-F8FE7D9D0F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90" y="1221582"/>
            <a:ext cx="7506000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1450526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 ja kuvi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55CC-1185-51FC-E3B8-4147606A5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7506371" cy="756047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6B893-6B04-6927-CE94-9A66F78D6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91" y="1221581"/>
            <a:ext cx="3617938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D925BA-5B20-3CBA-B94B-28B753A84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ECB2C-3B26-4642-A08B-D91DA94758CC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7193C2-3638-0637-9E42-4D47B9D9F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E3C4-91D4-D1BC-C03D-1496593FA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6ED8460-F9B2-1E6C-652D-AA997ED935B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193958" y="1219200"/>
            <a:ext cx="3618402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31140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F4F2A28-91CF-4DAF-9C62-76FD9065E01E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2" y="1545432"/>
            <a:ext cx="7344296" cy="1242343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2895786"/>
            <a:ext cx="7343775" cy="113412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2C197826-9F8E-5472-A8FC-FBC0D76CA5C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561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Kuva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B2B6860F-B462-3395-0D42-1D6C858E9F4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9144000" cy="5143500"/>
          </a:xfrm>
          <a:solidFill>
            <a:schemeClr val="tx2"/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endParaRPr lang="en-GB"/>
          </a:p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9CCAF36-9FD4-44AB-9266-7472BDC5FEFE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2" y="1545431"/>
            <a:ext cx="7344296" cy="553998"/>
          </a:xfrm>
        </p:spPr>
        <p:txBody>
          <a:bodyPr anchor="t" anchorCtr="0">
            <a:sp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2895786"/>
            <a:ext cx="7343775" cy="113412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920EF67-855D-61E4-6831-B4B8E19256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7410" y="4731469"/>
            <a:ext cx="210600" cy="1620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399631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 Pinkki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48B93C-268E-4D94-8C5C-A1E3B3F50EAA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2" y="1545432"/>
            <a:ext cx="7344296" cy="1242343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2895786"/>
            <a:ext cx="7343775" cy="113412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2" name="Freeform 9">
            <a:extLst>
              <a:ext uri="{FF2B5EF4-FFF2-40B4-BE49-F238E27FC236}">
                <a16:creationId xmlns:a16="http://schemas.microsoft.com/office/drawing/2014/main" id="{2C197826-9F8E-5472-A8FC-FBC0D76CA5C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0248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84FB6-0946-4415-AB3F-754DC2E93EC5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2" y="1545432"/>
            <a:ext cx="7344296" cy="1242343"/>
          </a:xfrm>
        </p:spPr>
        <p:txBody>
          <a:bodyPr anchor="t" anchorCtr="0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2895786"/>
            <a:ext cx="7343775" cy="1134126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3024665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atti 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4EF9D8-89A7-4714-ADF5-96785C224333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1221601"/>
            <a:ext cx="3996444" cy="1944215"/>
          </a:xfrm>
        </p:spPr>
        <p:txBody>
          <a:bodyPr anchor="t" anchorCtr="0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3273828"/>
            <a:ext cx="3995878" cy="7560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8AACD5E-0576-9130-AE59-234634CB2FE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7726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atti 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274554E-336C-4FA4-A7C6-1D1BE1709BF6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3" y="1221601"/>
            <a:ext cx="3996444" cy="1944215"/>
          </a:xfrm>
        </p:spPr>
        <p:txBody>
          <a:bodyPr anchor="t" anchorCtr="0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3273828"/>
            <a:ext cx="3995878" cy="7560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6B15C77-C3E2-1396-58FE-ACF73DA2054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74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atti Kuva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24212E61-FA6C-4909-A64F-96957E8960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" y="0"/>
            <a:ext cx="9144000" cy="5143500"/>
          </a:xfrm>
          <a:solidFill>
            <a:schemeClr val="tx2"/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endParaRPr lang="en-GB"/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1CC72-92FB-3363-C5B8-9136608B00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7410" y="4731469"/>
            <a:ext cx="210600" cy="1620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C8E437-721B-421E-9B40-4BBC9DC6B378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0" y="1221600"/>
            <a:ext cx="3996444" cy="923330"/>
          </a:xfrm>
        </p:spPr>
        <p:txBody>
          <a:bodyPr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3273828"/>
            <a:ext cx="3995878" cy="7560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0936786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atti Kuvalla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4623C09F-3FCC-1888-1069-D8D811DF11F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" y="0"/>
            <a:ext cx="9144000" cy="5143500"/>
          </a:xfrm>
          <a:solidFill>
            <a:schemeClr val="tx2"/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en-GB" err="1"/>
              <a:t>Lisää</a:t>
            </a:r>
            <a:r>
              <a:rPr lang="en-GB"/>
              <a:t> </a:t>
            </a:r>
            <a:r>
              <a:rPr lang="en-GB" err="1"/>
              <a:t>kuva</a:t>
            </a:r>
            <a:endParaRPr lang="en-GB"/>
          </a:p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682F0-63E3-35DE-D7F2-6CCF56790E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7410" y="4731469"/>
            <a:ext cx="210600" cy="1620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97B08-CDC0-D9DA-023C-33EB2424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1B42B6-0660-4B2E-8F83-C9BD3FEF7892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E968-BF71-89AA-C26E-10EFAEEEC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8EEA2C-E894-50CC-1D3C-CCAA51AA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DBC2BCA-6E98-D0FC-A4D9-2479036B5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593" y="1221600"/>
            <a:ext cx="3996444" cy="923330"/>
          </a:xfrm>
        </p:spPr>
        <p:txBody>
          <a:bodyPr anchor="t" anchorCtr="0">
            <a:sp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4CB5395-4AF2-9EE9-D682-4F6C29D9E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9592" y="3273828"/>
            <a:ext cx="3995878" cy="75608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904964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581"/>
            <a:ext cx="4157997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1291B-F0CF-B694-1D67-1103E645F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0012" y="1221581"/>
            <a:ext cx="4157998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58439-7D8D-4199-B468-27E28379EC90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212975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01AF6C-A8F2-8B1F-3829-5C11DD5BA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992" y="1221600"/>
            <a:ext cx="4157996" cy="432254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17F7F-1433-10E5-04D5-0E673FC18D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5992" y="1653648"/>
            <a:ext cx="4157996" cy="291597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68D6B2-8031-5CD8-60CC-0E7AF2B5E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80012" y="1221600"/>
            <a:ext cx="4157998" cy="432254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CFEB5-AAD0-D485-43A0-4E88546F6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80012" y="1653648"/>
            <a:ext cx="4157998" cy="2915972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E647C8-E6F3-DA33-CDFC-03278D1B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981B-EF10-4D55-BFE0-829CACFCF2F3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B6C7C1-463A-8E2E-E815-A540C8B20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A7C553-4260-5B3C-9349-0A103FEFB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393B79B-E381-B636-A806-AF96793F7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3005828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8532020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581"/>
            <a:ext cx="3833813" cy="3348038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00D4C-F88F-4941-9FCB-5F82705CD513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356497" y="1221581"/>
            <a:ext cx="4481513" cy="334803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None/>
              <a:tabLst/>
              <a:defRPr/>
            </a:pPr>
            <a:r>
              <a:rPr lang="fi-FI" noProof="0"/>
              <a:t>Lisää kuva</a:t>
            </a:r>
          </a:p>
          <a:p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22656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600"/>
            <a:ext cx="3833813" cy="3348019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C194D-D5C0-43D6-8FF6-15F316864382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56497" y="250031"/>
            <a:ext cx="4481513" cy="43195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673738-0205-57FC-6748-D7BD974C6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1100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3554398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991" y="250031"/>
            <a:ext cx="4481513" cy="431958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26" y="250031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0626" y="1221600"/>
            <a:ext cx="3833813" cy="3348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B9B6C-9017-4B99-948C-A5B2C90664E6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13061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ältö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56497" y="0"/>
            <a:ext cx="4787503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1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600"/>
            <a:ext cx="3833813" cy="3348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5C6A-E546-432C-A07C-A8B118D15AA1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54C5033-1457-FB5E-5116-A846EFC961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7410" y="4731469"/>
            <a:ext cx="210600" cy="162000"/>
          </a:xfr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2627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4787504" cy="5143499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noProof="0"/>
              <a:t>Lisää kuva napsauttamalla kuvaketta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26" y="250031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4048" y="1221600"/>
            <a:ext cx="3833813" cy="3348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6CB3DB-32DD-48AA-BF71-F18615077D65}" type="datetime1">
              <a:rPr lang="fi-FI" smtClean="0"/>
              <a:pPr/>
              <a:t>20.10.2026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7468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1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600"/>
            <a:ext cx="3833813" cy="3348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B641-01CB-4E4E-AC1F-26763285CA59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8886C6E-EB2F-A0B6-6128-29D53B0FA6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27410" y="4731469"/>
            <a:ext cx="210600" cy="162000"/>
          </a:xfr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492381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ja grafiikka 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0626" y="250031"/>
            <a:ext cx="3833961" cy="758700"/>
          </a:xfrm>
        </p:spPr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00626" y="1221600"/>
            <a:ext cx="3833813" cy="3348000"/>
          </a:xfrm>
        </p:spPr>
        <p:txBody>
          <a:bodyPr/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6CB3DB-32DD-48AA-BF71-F18615077D65}" type="datetime1">
              <a:rPr lang="fi-FI" smtClean="0"/>
              <a:pPr/>
              <a:t>20.10.2026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D61EF7-2460-4EE9-A031-27FEBC4F9A9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25621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kuv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513D-EBA7-4509-B3F4-D169836C91C1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B18BA6B-FD37-F710-9ED4-279814FCB0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991" y="1221581"/>
            <a:ext cx="8532019" cy="3348038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FontTx/>
              <a:buNone/>
              <a:defRPr sz="750"/>
            </a:lvl1pPr>
          </a:lstStyle>
          <a:p>
            <a:r>
              <a:rPr lang="fi-FI" noProof="0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669302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8C7F-959D-1EEC-7251-45F8A60E4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C727-BC31-A840-E8A4-358FAF23D3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991" y="1221581"/>
            <a:ext cx="2699835" cy="3348038"/>
          </a:xfrm>
          <a:solidFill>
            <a:srgbClr val="CFD9E2"/>
          </a:solidFill>
        </p:spPr>
        <p:txBody>
          <a:bodyPr lIns="216000" tIns="936000" rIns="216000" bIns="216000"/>
          <a:lstStyle>
            <a:lvl1pPr>
              <a:defRPr sz="1200"/>
            </a:lvl1pPr>
            <a:lvl2pPr>
              <a:defRPr sz="1200"/>
            </a:lvl2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31291B-F0CF-B694-1D67-1103E645F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21851" y="1221581"/>
            <a:ext cx="2700299" cy="3348038"/>
          </a:xfrm>
          <a:solidFill>
            <a:srgbClr val="CFD9E2"/>
          </a:solidFill>
        </p:spPr>
        <p:txBody>
          <a:bodyPr lIns="216000" tIns="936000" rIns="216000" bIns="216000"/>
          <a:lstStyle>
            <a:lvl1pPr>
              <a:defRPr sz="1200"/>
            </a:lvl1pPr>
            <a:lvl2pPr>
              <a:defRPr sz="1200"/>
            </a:lvl2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8E3CE-7338-ACAE-78C6-20E590693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0A3ED-138B-454C-A969-5502CF465F06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1CE44-EDA3-BABC-EFAD-E0E455DC6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72D26-5A20-20E8-C9CB-1A1DB28A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0365739-1DC8-C9DA-BDEC-DDC2A6395CCA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38174" y="1221581"/>
            <a:ext cx="2699836" cy="3348038"/>
          </a:xfrm>
          <a:solidFill>
            <a:srgbClr val="CFD9E2"/>
          </a:solidFill>
        </p:spPr>
        <p:txBody>
          <a:bodyPr lIns="216000" tIns="936000" rIns="216000" bIns="216000"/>
          <a:lstStyle>
            <a:lvl1pPr>
              <a:defRPr sz="1200"/>
            </a:lvl1pPr>
            <a:lvl2pPr>
              <a:defRPr sz="1200"/>
            </a:lvl2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9257046-7365-CE0F-5CEA-0410AC02569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67544" y="1383618"/>
            <a:ext cx="2376264" cy="43204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350" b="0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97DCF637-F9C0-1D58-F7C4-84E8D83055D7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383868" y="1383618"/>
            <a:ext cx="2376264" cy="43204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350" b="0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9BC38343-06F5-5344-B173-DE8E4E537803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6300192" y="1383618"/>
            <a:ext cx="2376264" cy="432048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1350" b="0">
                <a:solidFill>
                  <a:schemeClr val="accent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400163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2A682-F7DD-1E81-4AED-221522F45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5E549D-7DD7-D2EF-0EA6-2A1DA6A9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F6137-DDD1-4CD8-9EF1-C3EF014E9AF2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BFB582-D5BC-AD1E-1505-83B6D080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7422B-941A-877D-60C4-0B2A653E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339653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2D486F-EB23-3F8A-8E15-DE5BADB78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C9408-919C-4DA3-8E3B-A040EEB6DBAA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124ADB-D299-4DCB-4345-9AEF4E46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0F52B-64BF-55A1-2E40-332464A3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438094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iitos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9437-0A9F-6907-E834-ECE3DB6251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0113" y="1545432"/>
            <a:ext cx="7343775" cy="1944421"/>
          </a:xfrm>
        </p:spPr>
        <p:txBody>
          <a:bodyPr anchor="b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Kiitosviesti.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85445A0-A084-4375-85B5-2AFB4CEE7DB7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F5A17A4-EA2D-AFFF-38DF-9699B925DCD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8941" y="3597864"/>
            <a:ext cx="7344947" cy="972108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Yhteystiedot</a:t>
            </a:r>
          </a:p>
        </p:txBody>
      </p:sp>
    </p:spTree>
    <p:extLst>
      <p:ext uri="{BB962C8B-B14F-4D97-AF65-F5344CB8AC3E}">
        <p14:creationId xmlns:p14="http://schemas.microsoft.com/office/powerpoint/2010/main" val="1838096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74F9CBB7-0E63-4C2C-80AC-55CE9CBC73C2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12EC6503-1C2A-8127-232D-5A2299F351A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2809320" y="1977684"/>
            <a:ext cx="3525362" cy="764205"/>
          </a:xfrm>
          <a:custGeom>
            <a:avLst/>
            <a:gdLst>
              <a:gd name="T0" fmla="*/ 11 w 4507"/>
              <a:gd name="T1" fmla="*/ 18 h 1954"/>
              <a:gd name="T2" fmla="*/ 659 w 4507"/>
              <a:gd name="T3" fmla="*/ 297 h 1954"/>
              <a:gd name="T4" fmla="*/ 666 w 4507"/>
              <a:gd name="T5" fmla="*/ 916 h 1954"/>
              <a:gd name="T6" fmla="*/ 347 w 4507"/>
              <a:gd name="T7" fmla="*/ 880 h 1954"/>
              <a:gd name="T8" fmla="*/ 471 w 4507"/>
              <a:gd name="T9" fmla="*/ 675 h 1954"/>
              <a:gd name="T10" fmla="*/ 375 w 4507"/>
              <a:gd name="T11" fmla="*/ 401 h 1954"/>
              <a:gd name="T12" fmla="*/ 1722 w 4507"/>
              <a:gd name="T13" fmla="*/ 26 h 1954"/>
              <a:gd name="T14" fmla="*/ 1804 w 4507"/>
              <a:gd name="T15" fmla="*/ 309 h 1954"/>
              <a:gd name="T16" fmla="*/ 1741 w 4507"/>
              <a:gd name="T17" fmla="*/ 269 h 1954"/>
              <a:gd name="T18" fmla="*/ 1854 w 4507"/>
              <a:gd name="T19" fmla="*/ 788 h 1954"/>
              <a:gd name="T20" fmla="*/ 2410 w 4507"/>
              <a:gd name="T21" fmla="*/ 18 h 1954"/>
              <a:gd name="T22" fmla="*/ 3053 w 4507"/>
              <a:gd name="T23" fmla="*/ 553 h 1954"/>
              <a:gd name="T24" fmla="*/ 3419 w 4507"/>
              <a:gd name="T25" fmla="*/ 539 h 1954"/>
              <a:gd name="T26" fmla="*/ 3595 w 4507"/>
              <a:gd name="T27" fmla="*/ 659 h 1954"/>
              <a:gd name="T28" fmla="*/ 3699 w 4507"/>
              <a:gd name="T29" fmla="*/ 697 h 1954"/>
              <a:gd name="T30" fmla="*/ 3842 w 4507"/>
              <a:gd name="T31" fmla="*/ 595 h 1954"/>
              <a:gd name="T32" fmla="*/ 3700 w 4507"/>
              <a:gd name="T33" fmla="*/ 806 h 1954"/>
              <a:gd name="T34" fmla="*/ 3943 w 4507"/>
              <a:gd name="T35" fmla="*/ 725 h 1954"/>
              <a:gd name="T36" fmla="*/ 4018 w 4507"/>
              <a:gd name="T37" fmla="*/ 689 h 1954"/>
              <a:gd name="T38" fmla="*/ 4124 w 4507"/>
              <a:gd name="T39" fmla="*/ 581 h 1954"/>
              <a:gd name="T40" fmla="*/ 3931 w 4507"/>
              <a:gd name="T41" fmla="*/ 269 h 1954"/>
              <a:gd name="T42" fmla="*/ 4017 w 4507"/>
              <a:gd name="T43" fmla="*/ 6 h 1954"/>
              <a:gd name="T44" fmla="*/ 4117 w 4507"/>
              <a:gd name="T45" fmla="*/ 228 h 1954"/>
              <a:gd name="T46" fmla="*/ 4005 w 4507"/>
              <a:gd name="T47" fmla="*/ 134 h 1954"/>
              <a:gd name="T48" fmla="*/ 4123 w 4507"/>
              <a:gd name="T49" fmla="*/ 383 h 1954"/>
              <a:gd name="T50" fmla="*/ 4174 w 4507"/>
              <a:gd name="T51" fmla="*/ 697 h 1954"/>
              <a:gd name="T52" fmla="*/ 1767 w 4507"/>
              <a:gd name="T53" fmla="*/ 1273 h 1954"/>
              <a:gd name="T54" fmla="*/ 2197 w 4507"/>
              <a:gd name="T55" fmla="*/ 1926 h 1954"/>
              <a:gd name="T56" fmla="*/ 2114 w 4507"/>
              <a:gd name="T57" fmla="*/ 1551 h 1954"/>
              <a:gd name="T58" fmla="*/ 2226 w 4507"/>
              <a:gd name="T59" fmla="*/ 1156 h 1954"/>
              <a:gd name="T60" fmla="*/ 2385 w 4507"/>
              <a:gd name="T61" fmla="*/ 1313 h 1954"/>
              <a:gd name="T62" fmla="*/ 2373 w 4507"/>
              <a:gd name="T63" fmla="*/ 1834 h 1954"/>
              <a:gd name="T64" fmla="*/ 2227 w 4507"/>
              <a:gd name="T65" fmla="*/ 1271 h 1954"/>
              <a:gd name="T66" fmla="*/ 2192 w 4507"/>
              <a:gd name="T67" fmla="*/ 1738 h 1954"/>
              <a:gd name="T68" fmla="*/ 2323 w 4507"/>
              <a:gd name="T69" fmla="*/ 1760 h 1954"/>
              <a:gd name="T70" fmla="*/ 2273 w 4507"/>
              <a:gd name="T71" fmla="*/ 1259 h 1954"/>
              <a:gd name="T72" fmla="*/ 3321 w 4507"/>
              <a:gd name="T73" fmla="*/ 1954 h 1954"/>
              <a:gd name="T74" fmla="*/ 3265 w 4507"/>
              <a:gd name="T75" fmla="*/ 1693 h 1954"/>
              <a:gd name="T76" fmla="*/ 3380 w 4507"/>
              <a:gd name="T77" fmla="*/ 1832 h 1954"/>
              <a:gd name="T78" fmla="*/ 3369 w 4507"/>
              <a:gd name="T79" fmla="*/ 1625 h 1954"/>
              <a:gd name="T80" fmla="*/ 3218 w 4507"/>
              <a:gd name="T81" fmla="*/ 1279 h 1954"/>
              <a:gd name="T82" fmla="*/ 3426 w 4507"/>
              <a:gd name="T83" fmla="*/ 1198 h 1954"/>
              <a:gd name="T84" fmla="*/ 3370 w 4507"/>
              <a:gd name="T85" fmla="*/ 1265 h 1954"/>
              <a:gd name="T86" fmla="*/ 3279 w 4507"/>
              <a:gd name="T87" fmla="*/ 1379 h 1954"/>
              <a:gd name="T88" fmla="*/ 3471 w 4507"/>
              <a:gd name="T89" fmla="*/ 1675 h 1954"/>
              <a:gd name="T90" fmla="*/ 3381 w 4507"/>
              <a:gd name="T91" fmla="*/ 1946 h 1954"/>
              <a:gd name="T92" fmla="*/ 3620 w 4507"/>
              <a:gd name="T93" fmla="*/ 1772 h 1954"/>
              <a:gd name="T94" fmla="*/ 3736 w 4507"/>
              <a:gd name="T95" fmla="*/ 1772 h 1954"/>
              <a:gd name="T96" fmla="*/ 3756 w 4507"/>
              <a:gd name="T97" fmla="*/ 1914 h 1954"/>
              <a:gd name="T98" fmla="*/ 3915 w 4507"/>
              <a:gd name="T99" fmla="*/ 1828 h 1954"/>
              <a:gd name="T100" fmla="*/ 4005 w 4507"/>
              <a:gd name="T101" fmla="*/ 1838 h 1954"/>
              <a:gd name="T102" fmla="*/ 4160 w 4507"/>
              <a:gd name="T103" fmla="*/ 1697 h 1954"/>
              <a:gd name="T104" fmla="*/ 4039 w 4507"/>
              <a:gd name="T105" fmla="*/ 1954 h 1954"/>
              <a:gd name="T106" fmla="*/ 4268 w 4507"/>
              <a:gd name="T107" fmla="*/ 1888 h 1954"/>
              <a:gd name="T108" fmla="*/ 4324 w 4507"/>
              <a:gd name="T109" fmla="*/ 1824 h 1954"/>
              <a:gd name="T110" fmla="*/ 4442 w 4507"/>
              <a:gd name="T111" fmla="*/ 1752 h 1954"/>
              <a:gd name="T112" fmla="*/ 4255 w 4507"/>
              <a:gd name="T113" fmla="*/ 1447 h 1954"/>
              <a:gd name="T114" fmla="*/ 4311 w 4507"/>
              <a:gd name="T115" fmla="*/ 1166 h 1954"/>
              <a:gd name="T116" fmla="*/ 4497 w 4507"/>
              <a:gd name="T117" fmla="*/ 1331 h 1954"/>
              <a:gd name="T118" fmla="*/ 4336 w 4507"/>
              <a:gd name="T119" fmla="*/ 1267 h 1954"/>
              <a:gd name="T120" fmla="*/ 4359 w 4507"/>
              <a:gd name="T121" fmla="*/ 1457 h 1954"/>
              <a:gd name="T122" fmla="*/ 4499 w 4507"/>
              <a:gd name="T123" fmla="*/ 1814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7" h="1954">
                <a:moveTo>
                  <a:pt x="4307" y="327"/>
                </a:moveTo>
                <a:lnTo>
                  <a:pt x="4377" y="327"/>
                </a:lnTo>
                <a:lnTo>
                  <a:pt x="4377" y="463"/>
                </a:lnTo>
                <a:lnTo>
                  <a:pt x="4307" y="463"/>
                </a:lnTo>
                <a:lnTo>
                  <a:pt x="4307" y="327"/>
                </a:lnTo>
                <a:close/>
                <a:moveTo>
                  <a:pt x="1248" y="18"/>
                </a:moveTo>
                <a:lnTo>
                  <a:pt x="1248" y="473"/>
                </a:lnTo>
                <a:lnTo>
                  <a:pt x="1051" y="473"/>
                </a:lnTo>
                <a:lnTo>
                  <a:pt x="1051" y="1936"/>
                </a:lnTo>
                <a:lnTo>
                  <a:pt x="821" y="1936"/>
                </a:lnTo>
                <a:lnTo>
                  <a:pt x="821" y="473"/>
                </a:lnTo>
                <a:lnTo>
                  <a:pt x="655" y="18"/>
                </a:lnTo>
                <a:lnTo>
                  <a:pt x="1248" y="18"/>
                </a:lnTo>
                <a:close/>
                <a:moveTo>
                  <a:pt x="0" y="1481"/>
                </a:moveTo>
                <a:lnTo>
                  <a:pt x="230" y="1481"/>
                </a:lnTo>
                <a:lnTo>
                  <a:pt x="230" y="1936"/>
                </a:lnTo>
                <a:lnTo>
                  <a:pt x="0" y="1936"/>
                </a:lnTo>
                <a:lnTo>
                  <a:pt x="0" y="1481"/>
                </a:lnTo>
                <a:close/>
                <a:moveTo>
                  <a:pt x="487" y="1186"/>
                </a:moveTo>
                <a:lnTo>
                  <a:pt x="752" y="1936"/>
                </a:lnTo>
                <a:lnTo>
                  <a:pt x="495" y="1936"/>
                </a:lnTo>
                <a:lnTo>
                  <a:pt x="11" y="559"/>
                </a:lnTo>
                <a:lnTo>
                  <a:pt x="11" y="18"/>
                </a:lnTo>
                <a:lnTo>
                  <a:pt x="309" y="18"/>
                </a:lnTo>
                <a:lnTo>
                  <a:pt x="335" y="18"/>
                </a:lnTo>
                <a:lnTo>
                  <a:pt x="359" y="20"/>
                </a:lnTo>
                <a:lnTo>
                  <a:pt x="382" y="24"/>
                </a:lnTo>
                <a:lnTo>
                  <a:pt x="404" y="30"/>
                </a:lnTo>
                <a:lnTo>
                  <a:pt x="426" y="36"/>
                </a:lnTo>
                <a:lnTo>
                  <a:pt x="447" y="44"/>
                </a:lnTo>
                <a:lnTo>
                  <a:pt x="467" y="52"/>
                </a:lnTo>
                <a:lnTo>
                  <a:pt x="476" y="58"/>
                </a:lnTo>
                <a:lnTo>
                  <a:pt x="486" y="62"/>
                </a:lnTo>
                <a:lnTo>
                  <a:pt x="504" y="74"/>
                </a:lnTo>
                <a:lnTo>
                  <a:pt x="521" y="88"/>
                </a:lnTo>
                <a:lnTo>
                  <a:pt x="538" y="102"/>
                </a:lnTo>
                <a:lnTo>
                  <a:pt x="553" y="116"/>
                </a:lnTo>
                <a:lnTo>
                  <a:pt x="569" y="132"/>
                </a:lnTo>
                <a:lnTo>
                  <a:pt x="583" y="150"/>
                </a:lnTo>
                <a:lnTo>
                  <a:pt x="596" y="168"/>
                </a:lnTo>
                <a:lnTo>
                  <a:pt x="609" y="188"/>
                </a:lnTo>
                <a:lnTo>
                  <a:pt x="620" y="208"/>
                </a:lnTo>
                <a:lnTo>
                  <a:pt x="631" y="230"/>
                </a:lnTo>
                <a:lnTo>
                  <a:pt x="641" y="251"/>
                </a:lnTo>
                <a:lnTo>
                  <a:pt x="650" y="273"/>
                </a:lnTo>
                <a:lnTo>
                  <a:pt x="659" y="297"/>
                </a:lnTo>
                <a:lnTo>
                  <a:pt x="666" y="323"/>
                </a:lnTo>
                <a:lnTo>
                  <a:pt x="673" y="349"/>
                </a:lnTo>
                <a:lnTo>
                  <a:pt x="680" y="375"/>
                </a:lnTo>
                <a:lnTo>
                  <a:pt x="685" y="401"/>
                </a:lnTo>
                <a:lnTo>
                  <a:pt x="690" y="429"/>
                </a:lnTo>
                <a:lnTo>
                  <a:pt x="694" y="459"/>
                </a:lnTo>
                <a:lnTo>
                  <a:pt x="697" y="487"/>
                </a:lnTo>
                <a:lnTo>
                  <a:pt x="699" y="517"/>
                </a:lnTo>
                <a:lnTo>
                  <a:pt x="701" y="547"/>
                </a:lnTo>
                <a:lnTo>
                  <a:pt x="702" y="579"/>
                </a:lnTo>
                <a:lnTo>
                  <a:pt x="703" y="611"/>
                </a:lnTo>
                <a:lnTo>
                  <a:pt x="702" y="661"/>
                </a:lnTo>
                <a:lnTo>
                  <a:pt x="701" y="687"/>
                </a:lnTo>
                <a:lnTo>
                  <a:pt x="699" y="711"/>
                </a:lnTo>
                <a:lnTo>
                  <a:pt x="697" y="735"/>
                </a:lnTo>
                <a:lnTo>
                  <a:pt x="695" y="758"/>
                </a:lnTo>
                <a:lnTo>
                  <a:pt x="692" y="782"/>
                </a:lnTo>
                <a:lnTo>
                  <a:pt x="689" y="806"/>
                </a:lnTo>
                <a:lnTo>
                  <a:pt x="685" y="830"/>
                </a:lnTo>
                <a:lnTo>
                  <a:pt x="681" y="852"/>
                </a:lnTo>
                <a:lnTo>
                  <a:pt x="677" y="874"/>
                </a:lnTo>
                <a:lnTo>
                  <a:pt x="672" y="896"/>
                </a:lnTo>
                <a:lnTo>
                  <a:pt x="666" y="916"/>
                </a:lnTo>
                <a:lnTo>
                  <a:pt x="661" y="938"/>
                </a:lnTo>
                <a:lnTo>
                  <a:pt x="655" y="958"/>
                </a:lnTo>
                <a:lnTo>
                  <a:pt x="648" y="976"/>
                </a:lnTo>
                <a:lnTo>
                  <a:pt x="641" y="996"/>
                </a:lnTo>
                <a:lnTo>
                  <a:pt x="634" y="1014"/>
                </a:lnTo>
                <a:lnTo>
                  <a:pt x="626" y="1030"/>
                </a:lnTo>
                <a:lnTo>
                  <a:pt x="618" y="1048"/>
                </a:lnTo>
                <a:lnTo>
                  <a:pt x="609" y="1064"/>
                </a:lnTo>
                <a:lnTo>
                  <a:pt x="600" y="1080"/>
                </a:lnTo>
                <a:lnTo>
                  <a:pt x="591" y="1094"/>
                </a:lnTo>
                <a:lnTo>
                  <a:pt x="581" y="1108"/>
                </a:lnTo>
                <a:lnTo>
                  <a:pt x="571" y="1120"/>
                </a:lnTo>
                <a:lnTo>
                  <a:pt x="559" y="1132"/>
                </a:lnTo>
                <a:lnTo>
                  <a:pt x="548" y="1144"/>
                </a:lnTo>
                <a:lnTo>
                  <a:pt x="537" y="1154"/>
                </a:lnTo>
                <a:lnTo>
                  <a:pt x="525" y="1164"/>
                </a:lnTo>
                <a:lnTo>
                  <a:pt x="513" y="1172"/>
                </a:lnTo>
                <a:lnTo>
                  <a:pt x="500" y="1180"/>
                </a:lnTo>
                <a:lnTo>
                  <a:pt x="487" y="1186"/>
                </a:lnTo>
                <a:close/>
                <a:moveTo>
                  <a:pt x="239" y="391"/>
                </a:moveTo>
                <a:lnTo>
                  <a:pt x="239" y="880"/>
                </a:lnTo>
                <a:lnTo>
                  <a:pt x="337" y="880"/>
                </a:lnTo>
                <a:lnTo>
                  <a:pt x="347" y="880"/>
                </a:lnTo>
                <a:lnTo>
                  <a:pt x="357" y="880"/>
                </a:lnTo>
                <a:lnTo>
                  <a:pt x="367" y="878"/>
                </a:lnTo>
                <a:lnTo>
                  <a:pt x="376" y="874"/>
                </a:lnTo>
                <a:lnTo>
                  <a:pt x="384" y="872"/>
                </a:lnTo>
                <a:lnTo>
                  <a:pt x="392" y="868"/>
                </a:lnTo>
                <a:lnTo>
                  <a:pt x="400" y="862"/>
                </a:lnTo>
                <a:lnTo>
                  <a:pt x="407" y="858"/>
                </a:lnTo>
                <a:lnTo>
                  <a:pt x="413" y="852"/>
                </a:lnTo>
                <a:lnTo>
                  <a:pt x="419" y="844"/>
                </a:lnTo>
                <a:lnTo>
                  <a:pt x="425" y="838"/>
                </a:lnTo>
                <a:lnTo>
                  <a:pt x="430" y="830"/>
                </a:lnTo>
                <a:lnTo>
                  <a:pt x="435" y="822"/>
                </a:lnTo>
                <a:lnTo>
                  <a:pt x="440" y="814"/>
                </a:lnTo>
                <a:lnTo>
                  <a:pt x="444" y="806"/>
                </a:lnTo>
                <a:lnTo>
                  <a:pt x="448" y="796"/>
                </a:lnTo>
                <a:lnTo>
                  <a:pt x="451" y="788"/>
                </a:lnTo>
                <a:lnTo>
                  <a:pt x="454" y="778"/>
                </a:lnTo>
                <a:lnTo>
                  <a:pt x="457" y="768"/>
                </a:lnTo>
                <a:lnTo>
                  <a:pt x="460" y="758"/>
                </a:lnTo>
                <a:lnTo>
                  <a:pt x="464" y="738"/>
                </a:lnTo>
                <a:lnTo>
                  <a:pt x="467" y="717"/>
                </a:lnTo>
                <a:lnTo>
                  <a:pt x="470" y="697"/>
                </a:lnTo>
                <a:lnTo>
                  <a:pt x="471" y="675"/>
                </a:lnTo>
                <a:lnTo>
                  <a:pt x="472" y="655"/>
                </a:lnTo>
                <a:lnTo>
                  <a:pt x="472" y="635"/>
                </a:lnTo>
                <a:lnTo>
                  <a:pt x="472" y="615"/>
                </a:lnTo>
                <a:lnTo>
                  <a:pt x="470" y="593"/>
                </a:lnTo>
                <a:lnTo>
                  <a:pt x="468" y="573"/>
                </a:lnTo>
                <a:lnTo>
                  <a:pt x="464" y="551"/>
                </a:lnTo>
                <a:lnTo>
                  <a:pt x="462" y="541"/>
                </a:lnTo>
                <a:lnTo>
                  <a:pt x="459" y="531"/>
                </a:lnTo>
                <a:lnTo>
                  <a:pt x="457" y="521"/>
                </a:lnTo>
                <a:lnTo>
                  <a:pt x="454" y="511"/>
                </a:lnTo>
                <a:lnTo>
                  <a:pt x="447" y="491"/>
                </a:lnTo>
                <a:lnTo>
                  <a:pt x="443" y="483"/>
                </a:lnTo>
                <a:lnTo>
                  <a:pt x="439" y="473"/>
                </a:lnTo>
                <a:lnTo>
                  <a:pt x="435" y="465"/>
                </a:lnTo>
                <a:lnTo>
                  <a:pt x="430" y="457"/>
                </a:lnTo>
                <a:lnTo>
                  <a:pt x="420" y="441"/>
                </a:lnTo>
                <a:lnTo>
                  <a:pt x="414" y="433"/>
                </a:lnTo>
                <a:lnTo>
                  <a:pt x="408" y="427"/>
                </a:lnTo>
                <a:lnTo>
                  <a:pt x="402" y="421"/>
                </a:lnTo>
                <a:lnTo>
                  <a:pt x="396" y="415"/>
                </a:lnTo>
                <a:lnTo>
                  <a:pt x="389" y="409"/>
                </a:lnTo>
                <a:lnTo>
                  <a:pt x="382" y="405"/>
                </a:lnTo>
                <a:lnTo>
                  <a:pt x="375" y="401"/>
                </a:lnTo>
                <a:lnTo>
                  <a:pt x="367" y="397"/>
                </a:lnTo>
                <a:lnTo>
                  <a:pt x="359" y="395"/>
                </a:lnTo>
                <a:lnTo>
                  <a:pt x="351" y="393"/>
                </a:lnTo>
                <a:lnTo>
                  <a:pt x="333" y="391"/>
                </a:lnTo>
                <a:lnTo>
                  <a:pt x="239" y="391"/>
                </a:lnTo>
                <a:close/>
                <a:moveTo>
                  <a:pt x="1780" y="395"/>
                </a:moveTo>
                <a:lnTo>
                  <a:pt x="1776" y="403"/>
                </a:lnTo>
                <a:lnTo>
                  <a:pt x="1772" y="411"/>
                </a:lnTo>
                <a:lnTo>
                  <a:pt x="1763" y="423"/>
                </a:lnTo>
                <a:lnTo>
                  <a:pt x="1754" y="433"/>
                </a:lnTo>
                <a:lnTo>
                  <a:pt x="1743" y="443"/>
                </a:lnTo>
                <a:lnTo>
                  <a:pt x="1814" y="788"/>
                </a:lnTo>
                <a:lnTo>
                  <a:pt x="1742" y="788"/>
                </a:lnTo>
                <a:lnTo>
                  <a:pt x="1683" y="465"/>
                </a:lnTo>
                <a:lnTo>
                  <a:pt x="1607" y="465"/>
                </a:lnTo>
                <a:lnTo>
                  <a:pt x="1607" y="788"/>
                </a:lnTo>
                <a:lnTo>
                  <a:pt x="1543" y="788"/>
                </a:lnTo>
                <a:lnTo>
                  <a:pt x="1543" y="18"/>
                </a:lnTo>
                <a:lnTo>
                  <a:pt x="1681" y="18"/>
                </a:lnTo>
                <a:lnTo>
                  <a:pt x="1696" y="18"/>
                </a:lnTo>
                <a:lnTo>
                  <a:pt x="1703" y="20"/>
                </a:lnTo>
                <a:lnTo>
                  <a:pt x="1710" y="22"/>
                </a:lnTo>
                <a:lnTo>
                  <a:pt x="1722" y="26"/>
                </a:lnTo>
                <a:lnTo>
                  <a:pt x="1734" y="32"/>
                </a:lnTo>
                <a:lnTo>
                  <a:pt x="1745" y="40"/>
                </a:lnTo>
                <a:lnTo>
                  <a:pt x="1755" y="50"/>
                </a:lnTo>
                <a:lnTo>
                  <a:pt x="1765" y="62"/>
                </a:lnTo>
                <a:lnTo>
                  <a:pt x="1769" y="68"/>
                </a:lnTo>
                <a:lnTo>
                  <a:pt x="1773" y="76"/>
                </a:lnTo>
                <a:lnTo>
                  <a:pt x="1781" y="92"/>
                </a:lnTo>
                <a:lnTo>
                  <a:pt x="1788" y="108"/>
                </a:lnTo>
                <a:lnTo>
                  <a:pt x="1791" y="118"/>
                </a:lnTo>
                <a:lnTo>
                  <a:pt x="1794" y="126"/>
                </a:lnTo>
                <a:lnTo>
                  <a:pt x="1799" y="146"/>
                </a:lnTo>
                <a:lnTo>
                  <a:pt x="1803" y="168"/>
                </a:lnTo>
                <a:lnTo>
                  <a:pt x="1805" y="178"/>
                </a:lnTo>
                <a:lnTo>
                  <a:pt x="1806" y="190"/>
                </a:lnTo>
                <a:lnTo>
                  <a:pt x="1807" y="200"/>
                </a:lnTo>
                <a:lnTo>
                  <a:pt x="1808" y="212"/>
                </a:lnTo>
                <a:lnTo>
                  <a:pt x="1808" y="224"/>
                </a:lnTo>
                <a:lnTo>
                  <a:pt x="1808" y="236"/>
                </a:lnTo>
                <a:lnTo>
                  <a:pt x="1808" y="263"/>
                </a:lnTo>
                <a:lnTo>
                  <a:pt x="1807" y="275"/>
                </a:lnTo>
                <a:lnTo>
                  <a:pt x="1806" y="287"/>
                </a:lnTo>
                <a:lnTo>
                  <a:pt x="1805" y="299"/>
                </a:lnTo>
                <a:lnTo>
                  <a:pt x="1804" y="309"/>
                </a:lnTo>
                <a:lnTo>
                  <a:pt x="1801" y="331"/>
                </a:lnTo>
                <a:lnTo>
                  <a:pt x="1797" y="349"/>
                </a:lnTo>
                <a:lnTo>
                  <a:pt x="1792" y="367"/>
                </a:lnTo>
                <a:lnTo>
                  <a:pt x="1786" y="381"/>
                </a:lnTo>
                <a:lnTo>
                  <a:pt x="1780" y="395"/>
                </a:lnTo>
                <a:close/>
                <a:moveTo>
                  <a:pt x="1678" y="122"/>
                </a:moveTo>
                <a:lnTo>
                  <a:pt x="1607" y="122"/>
                </a:lnTo>
                <a:lnTo>
                  <a:pt x="1607" y="365"/>
                </a:lnTo>
                <a:lnTo>
                  <a:pt x="1678" y="365"/>
                </a:lnTo>
                <a:lnTo>
                  <a:pt x="1686" y="363"/>
                </a:lnTo>
                <a:lnTo>
                  <a:pt x="1694" y="361"/>
                </a:lnTo>
                <a:lnTo>
                  <a:pt x="1700" y="359"/>
                </a:lnTo>
                <a:lnTo>
                  <a:pt x="1707" y="355"/>
                </a:lnTo>
                <a:lnTo>
                  <a:pt x="1712" y="351"/>
                </a:lnTo>
                <a:lnTo>
                  <a:pt x="1717" y="345"/>
                </a:lnTo>
                <a:lnTo>
                  <a:pt x="1722" y="339"/>
                </a:lnTo>
                <a:lnTo>
                  <a:pt x="1726" y="331"/>
                </a:lnTo>
                <a:lnTo>
                  <a:pt x="1730" y="323"/>
                </a:lnTo>
                <a:lnTo>
                  <a:pt x="1733" y="313"/>
                </a:lnTo>
                <a:lnTo>
                  <a:pt x="1736" y="303"/>
                </a:lnTo>
                <a:lnTo>
                  <a:pt x="1738" y="293"/>
                </a:lnTo>
                <a:lnTo>
                  <a:pt x="1740" y="281"/>
                </a:lnTo>
                <a:lnTo>
                  <a:pt x="1741" y="269"/>
                </a:lnTo>
                <a:lnTo>
                  <a:pt x="1742" y="257"/>
                </a:lnTo>
                <a:lnTo>
                  <a:pt x="1742" y="244"/>
                </a:lnTo>
                <a:lnTo>
                  <a:pt x="1742" y="230"/>
                </a:lnTo>
                <a:lnTo>
                  <a:pt x="1742" y="218"/>
                </a:lnTo>
                <a:lnTo>
                  <a:pt x="1740" y="206"/>
                </a:lnTo>
                <a:lnTo>
                  <a:pt x="1739" y="194"/>
                </a:lnTo>
                <a:lnTo>
                  <a:pt x="1737" y="184"/>
                </a:lnTo>
                <a:lnTo>
                  <a:pt x="1734" y="174"/>
                </a:lnTo>
                <a:lnTo>
                  <a:pt x="1731" y="164"/>
                </a:lnTo>
                <a:lnTo>
                  <a:pt x="1728" y="156"/>
                </a:lnTo>
                <a:lnTo>
                  <a:pt x="1723" y="148"/>
                </a:lnTo>
                <a:lnTo>
                  <a:pt x="1719" y="142"/>
                </a:lnTo>
                <a:lnTo>
                  <a:pt x="1713" y="136"/>
                </a:lnTo>
                <a:lnTo>
                  <a:pt x="1708" y="132"/>
                </a:lnTo>
                <a:lnTo>
                  <a:pt x="1701" y="128"/>
                </a:lnTo>
                <a:lnTo>
                  <a:pt x="1694" y="124"/>
                </a:lnTo>
                <a:lnTo>
                  <a:pt x="1686" y="122"/>
                </a:lnTo>
                <a:lnTo>
                  <a:pt x="1678" y="122"/>
                </a:lnTo>
                <a:close/>
                <a:moveTo>
                  <a:pt x="2090" y="788"/>
                </a:moveTo>
                <a:lnTo>
                  <a:pt x="2069" y="635"/>
                </a:lnTo>
                <a:lnTo>
                  <a:pt x="1942" y="635"/>
                </a:lnTo>
                <a:lnTo>
                  <a:pt x="1921" y="788"/>
                </a:lnTo>
                <a:lnTo>
                  <a:pt x="1854" y="788"/>
                </a:lnTo>
                <a:lnTo>
                  <a:pt x="1975" y="18"/>
                </a:lnTo>
                <a:lnTo>
                  <a:pt x="2037" y="18"/>
                </a:lnTo>
                <a:lnTo>
                  <a:pt x="2160" y="788"/>
                </a:lnTo>
                <a:lnTo>
                  <a:pt x="2090" y="788"/>
                </a:lnTo>
                <a:close/>
                <a:moveTo>
                  <a:pt x="2026" y="323"/>
                </a:moveTo>
                <a:lnTo>
                  <a:pt x="2015" y="250"/>
                </a:lnTo>
                <a:lnTo>
                  <a:pt x="2010" y="210"/>
                </a:lnTo>
                <a:lnTo>
                  <a:pt x="2006" y="170"/>
                </a:lnTo>
                <a:lnTo>
                  <a:pt x="2001" y="210"/>
                </a:lnTo>
                <a:lnTo>
                  <a:pt x="1996" y="250"/>
                </a:lnTo>
                <a:lnTo>
                  <a:pt x="1986" y="325"/>
                </a:lnTo>
                <a:lnTo>
                  <a:pt x="1957" y="529"/>
                </a:lnTo>
                <a:lnTo>
                  <a:pt x="2053" y="529"/>
                </a:lnTo>
                <a:lnTo>
                  <a:pt x="2026" y="323"/>
                </a:lnTo>
                <a:close/>
                <a:moveTo>
                  <a:pt x="2419" y="788"/>
                </a:moveTo>
                <a:lnTo>
                  <a:pt x="2323" y="431"/>
                </a:lnTo>
                <a:lnTo>
                  <a:pt x="2285" y="527"/>
                </a:lnTo>
                <a:lnTo>
                  <a:pt x="2285" y="788"/>
                </a:lnTo>
                <a:lnTo>
                  <a:pt x="2220" y="788"/>
                </a:lnTo>
                <a:lnTo>
                  <a:pt x="2220" y="18"/>
                </a:lnTo>
                <a:lnTo>
                  <a:pt x="2285" y="18"/>
                </a:lnTo>
                <a:lnTo>
                  <a:pt x="2285" y="347"/>
                </a:lnTo>
                <a:lnTo>
                  <a:pt x="2410" y="18"/>
                </a:lnTo>
                <a:lnTo>
                  <a:pt x="2492" y="18"/>
                </a:lnTo>
                <a:lnTo>
                  <a:pt x="2363" y="333"/>
                </a:lnTo>
                <a:lnTo>
                  <a:pt x="2498" y="788"/>
                </a:lnTo>
                <a:lnTo>
                  <a:pt x="2419" y="788"/>
                </a:lnTo>
                <a:close/>
                <a:moveTo>
                  <a:pt x="2558" y="788"/>
                </a:moveTo>
                <a:lnTo>
                  <a:pt x="2558" y="18"/>
                </a:lnTo>
                <a:lnTo>
                  <a:pt x="2786" y="18"/>
                </a:lnTo>
                <a:lnTo>
                  <a:pt x="2786" y="126"/>
                </a:lnTo>
                <a:lnTo>
                  <a:pt x="2623" y="126"/>
                </a:lnTo>
                <a:lnTo>
                  <a:pt x="2623" y="341"/>
                </a:lnTo>
                <a:lnTo>
                  <a:pt x="2756" y="341"/>
                </a:lnTo>
                <a:lnTo>
                  <a:pt x="2756" y="445"/>
                </a:lnTo>
                <a:lnTo>
                  <a:pt x="2623" y="445"/>
                </a:lnTo>
                <a:lnTo>
                  <a:pt x="2623" y="683"/>
                </a:lnTo>
                <a:lnTo>
                  <a:pt x="2786" y="683"/>
                </a:lnTo>
                <a:lnTo>
                  <a:pt x="2786" y="788"/>
                </a:lnTo>
                <a:lnTo>
                  <a:pt x="2558" y="788"/>
                </a:lnTo>
                <a:close/>
                <a:moveTo>
                  <a:pt x="2939" y="18"/>
                </a:moveTo>
                <a:lnTo>
                  <a:pt x="3030" y="439"/>
                </a:lnTo>
                <a:lnTo>
                  <a:pt x="3038" y="477"/>
                </a:lnTo>
                <a:lnTo>
                  <a:pt x="3042" y="495"/>
                </a:lnTo>
                <a:lnTo>
                  <a:pt x="3046" y="515"/>
                </a:lnTo>
                <a:lnTo>
                  <a:pt x="3053" y="553"/>
                </a:lnTo>
                <a:lnTo>
                  <a:pt x="3060" y="595"/>
                </a:lnTo>
                <a:lnTo>
                  <a:pt x="3060" y="509"/>
                </a:lnTo>
                <a:lnTo>
                  <a:pt x="3059" y="421"/>
                </a:lnTo>
                <a:lnTo>
                  <a:pt x="3059" y="18"/>
                </a:lnTo>
                <a:lnTo>
                  <a:pt x="3124" y="18"/>
                </a:lnTo>
                <a:lnTo>
                  <a:pt x="3124" y="788"/>
                </a:lnTo>
                <a:lnTo>
                  <a:pt x="3046" y="788"/>
                </a:lnTo>
                <a:lnTo>
                  <a:pt x="2954" y="369"/>
                </a:lnTo>
                <a:lnTo>
                  <a:pt x="2946" y="331"/>
                </a:lnTo>
                <a:lnTo>
                  <a:pt x="2938" y="293"/>
                </a:lnTo>
                <a:lnTo>
                  <a:pt x="2931" y="255"/>
                </a:lnTo>
                <a:lnTo>
                  <a:pt x="2923" y="214"/>
                </a:lnTo>
                <a:lnTo>
                  <a:pt x="2924" y="389"/>
                </a:lnTo>
                <a:lnTo>
                  <a:pt x="2924" y="790"/>
                </a:lnTo>
                <a:lnTo>
                  <a:pt x="2859" y="790"/>
                </a:lnTo>
                <a:lnTo>
                  <a:pt x="2859" y="18"/>
                </a:lnTo>
                <a:lnTo>
                  <a:pt x="2939" y="18"/>
                </a:lnTo>
                <a:close/>
                <a:moveTo>
                  <a:pt x="3306" y="18"/>
                </a:moveTo>
                <a:lnTo>
                  <a:pt x="3396" y="425"/>
                </a:lnTo>
                <a:lnTo>
                  <a:pt x="3404" y="463"/>
                </a:lnTo>
                <a:lnTo>
                  <a:pt x="3408" y="481"/>
                </a:lnTo>
                <a:lnTo>
                  <a:pt x="3412" y="501"/>
                </a:lnTo>
                <a:lnTo>
                  <a:pt x="3419" y="539"/>
                </a:lnTo>
                <a:lnTo>
                  <a:pt x="3426" y="581"/>
                </a:lnTo>
                <a:lnTo>
                  <a:pt x="3426" y="495"/>
                </a:lnTo>
                <a:lnTo>
                  <a:pt x="3426" y="407"/>
                </a:lnTo>
                <a:lnTo>
                  <a:pt x="3426" y="18"/>
                </a:lnTo>
                <a:lnTo>
                  <a:pt x="3491" y="18"/>
                </a:lnTo>
                <a:lnTo>
                  <a:pt x="3491" y="788"/>
                </a:lnTo>
                <a:lnTo>
                  <a:pt x="3412" y="788"/>
                </a:lnTo>
                <a:lnTo>
                  <a:pt x="3320" y="383"/>
                </a:lnTo>
                <a:lnTo>
                  <a:pt x="3312" y="345"/>
                </a:lnTo>
                <a:lnTo>
                  <a:pt x="3305" y="307"/>
                </a:lnTo>
                <a:lnTo>
                  <a:pt x="3297" y="269"/>
                </a:lnTo>
                <a:lnTo>
                  <a:pt x="3290" y="228"/>
                </a:lnTo>
                <a:lnTo>
                  <a:pt x="3290" y="403"/>
                </a:lnTo>
                <a:lnTo>
                  <a:pt x="3290" y="788"/>
                </a:lnTo>
                <a:lnTo>
                  <a:pt x="3226" y="788"/>
                </a:lnTo>
                <a:lnTo>
                  <a:pt x="3226" y="18"/>
                </a:lnTo>
                <a:lnTo>
                  <a:pt x="3306" y="18"/>
                </a:lnTo>
                <a:close/>
                <a:moveTo>
                  <a:pt x="3618" y="735"/>
                </a:moveTo>
                <a:lnTo>
                  <a:pt x="3611" y="719"/>
                </a:lnTo>
                <a:lnTo>
                  <a:pt x="3605" y="701"/>
                </a:lnTo>
                <a:lnTo>
                  <a:pt x="3599" y="681"/>
                </a:lnTo>
                <a:lnTo>
                  <a:pt x="3597" y="669"/>
                </a:lnTo>
                <a:lnTo>
                  <a:pt x="3595" y="659"/>
                </a:lnTo>
                <a:lnTo>
                  <a:pt x="3591" y="635"/>
                </a:lnTo>
                <a:lnTo>
                  <a:pt x="3589" y="609"/>
                </a:lnTo>
                <a:lnTo>
                  <a:pt x="3588" y="595"/>
                </a:lnTo>
                <a:lnTo>
                  <a:pt x="3587" y="581"/>
                </a:lnTo>
                <a:lnTo>
                  <a:pt x="3587" y="549"/>
                </a:lnTo>
                <a:lnTo>
                  <a:pt x="3587" y="18"/>
                </a:lnTo>
                <a:lnTo>
                  <a:pt x="3652" y="18"/>
                </a:lnTo>
                <a:lnTo>
                  <a:pt x="3652" y="543"/>
                </a:lnTo>
                <a:lnTo>
                  <a:pt x="3652" y="563"/>
                </a:lnTo>
                <a:lnTo>
                  <a:pt x="3652" y="581"/>
                </a:lnTo>
                <a:lnTo>
                  <a:pt x="3653" y="597"/>
                </a:lnTo>
                <a:lnTo>
                  <a:pt x="3655" y="611"/>
                </a:lnTo>
                <a:lnTo>
                  <a:pt x="3657" y="625"/>
                </a:lnTo>
                <a:lnTo>
                  <a:pt x="3659" y="637"/>
                </a:lnTo>
                <a:lnTo>
                  <a:pt x="3662" y="649"/>
                </a:lnTo>
                <a:lnTo>
                  <a:pt x="3665" y="659"/>
                </a:lnTo>
                <a:lnTo>
                  <a:pt x="3669" y="667"/>
                </a:lnTo>
                <a:lnTo>
                  <a:pt x="3674" y="675"/>
                </a:lnTo>
                <a:lnTo>
                  <a:pt x="3679" y="683"/>
                </a:lnTo>
                <a:lnTo>
                  <a:pt x="3685" y="689"/>
                </a:lnTo>
                <a:lnTo>
                  <a:pt x="3688" y="691"/>
                </a:lnTo>
                <a:lnTo>
                  <a:pt x="3692" y="693"/>
                </a:lnTo>
                <a:lnTo>
                  <a:pt x="3699" y="697"/>
                </a:lnTo>
                <a:lnTo>
                  <a:pt x="3706" y="699"/>
                </a:lnTo>
                <a:lnTo>
                  <a:pt x="3715" y="699"/>
                </a:lnTo>
                <a:lnTo>
                  <a:pt x="3723" y="699"/>
                </a:lnTo>
                <a:lnTo>
                  <a:pt x="3731" y="697"/>
                </a:lnTo>
                <a:lnTo>
                  <a:pt x="3738" y="693"/>
                </a:lnTo>
                <a:lnTo>
                  <a:pt x="3744" y="689"/>
                </a:lnTo>
                <a:lnTo>
                  <a:pt x="3750" y="683"/>
                </a:lnTo>
                <a:lnTo>
                  <a:pt x="3755" y="675"/>
                </a:lnTo>
                <a:lnTo>
                  <a:pt x="3760" y="667"/>
                </a:lnTo>
                <a:lnTo>
                  <a:pt x="3764" y="659"/>
                </a:lnTo>
                <a:lnTo>
                  <a:pt x="3768" y="649"/>
                </a:lnTo>
                <a:lnTo>
                  <a:pt x="3770" y="637"/>
                </a:lnTo>
                <a:lnTo>
                  <a:pt x="3773" y="625"/>
                </a:lnTo>
                <a:lnTo>
                  <a:pt x="3775" y="613"/>
                </a:lnTo>
                <a:lnTo>
                  <a:pt x="3776" y="597"/>
                </a:lnTo>
                <a:lnTo>
                  <a:pt x="3777" y="581"/>
                </a:lnTo>
                <a:lnTo>
                  <a:pt x="3778" y="563"/>
                </a:lnTo>
                <a:lnTo>
                  <a:pt x="3778" y="543"/>
                </a:lnTo>
                <a:lnTo>
                  <a:pt x="3778" y="18"/>
                </a:lnTo>
                <a:lnTo>
                  <a:pt x="3843" y="18"/>
                </a:lnTo>
                <a:lnTo>
                  <a:pt x="3843" y="549"/>
                </a:lnTo>
                <a:lnTo>
                  <a:pt x="3843" y="581"/>
                </a:lnTo>
                <a:lnTo>
                  <a:pt x="3842" y="595"/>
                </a:lnTo>
                <a:lnTo>
                  <a:pt x="3841" y="609"/>
                </a:lnTo>
                <a:lnTo>
                  <a:pt x="3838" y="635"/>
                </a:lnTo>
                <a:lnTo>
                  <a:pt x="3835" y="659"/>
                </a:lnTo>
                <a:lnTo>
                  <a:pt x="3833" y="669"/>
                </a:lnTo>
                <a:lnTo>
                  <a:pt x="3830" y="681"/>
                </a:lnTo>
                <a:lnTo>
                  <a:pt x="3825" y="701"/>
                </a:lnTo>
                <a:lnTo>
                  <a:pt x="3822" y="709"/>
                </a:lnTo>
                <a:lnTo>
                  <a:pt x="3819" y="719"/>
                </a:lnTo>
                <a:lnTo>
                  <a:pt x="3815" y="727"/>
                </a:lnTo>
                <a:lnTo>
                  <a:pt x="3812" y="735"/>
                </a:lnTo>
                <a:lnTo>
                  <a:pt x="3807" y="744"/>
                </a:lnTo>
                <a:lnTo>
                  <a:pt x="3802" y="752"/>
                </a:lnTo>
                <a:lnTo>
                  <a:pt x="3792" y="766"/>
                </a:lnTo>
                <a:lnTo>
                  <a:pt x="3781" y="778"/>
                </a:lnTo>
                <a:lnTo>
                  <a:pt x="3775" y="784"/>
                </a:lnTo>
                <a:lnTo>
                  <a:pt x="3769" y="788"/>
                </a:lnTo>
                <a:lnTo>
                  <a:pt x="3757" y="796"/>
                </a:lnTo>
                <a:lnTo>
                  <a:pt x="3750" y="800"/>
                </a:lnTo>
                <a:lnTo>
                  <a:pt x="3743" y="802"/>
                </a:lnTo>
                <a:lnTo>
                  <a:pt x="3729" y="806"/>
                </a:lnTo>
                <a:lnTo>
                  <a:pt x="3722" y="806"/>
                </a:lnTo>
                <a:lnTo>
                  <a:pt x="3715" y="806"/>
                </a:lnTo>
                <a:lnTo>
                  <a:pt x="3700" y="806"/>
                </a:lnTo>
                <a:lnTo>
                  <a:pt x="3686" y="802"/>
                </a:lnTo>
                <a:lnTo>
                  <a:pt x="3679" y="800"/>
                </a:lnTo>
                <a:lnTo>
                  <a:pt x="3673" y="796"/>
                </a:lnTo>
                <a:lnTo>
                  <a:pt x="3660" y="788"/>
                </a:lnTo>
                <a:lnTo>
                  <a:pt x="3648" y="778"/>
                </a:lnTo>
                <a:lnTo>
                  <a:pt x="3637" y="766"/>
                </a:lnTo>
                <a:lnTo>
                  <a:pt x="3627" y="750"/>
                </a:lnTo>
                <a:lnTo>
                  <a:pt x="3623" y="742"/>
                </a:lnTo>
                <a:lnTo>
                  <a:pt x="3618" y="735"/>
                </a:lnTo>
                <a:close/>
                <a:moveTo>
                  <a:pt x="4052" y="806"/>
                </a:moveTo>
                <a:lnTo>
                  <a:pt x="4036" y="806"/>
                </a:lnTo>
                <a:lnTo>
                  <a:pt x="4020" y="802"/>
                </a:lnTo>
                <a:lnTo>
                  <a:pt x="4006" y="796"/>
                </a:lnTo>
                <a:lnTo>
                  <a:pt x="4000" y="792"/>
                </a:lnTo>
                <a:lnTo>
                  <a:pt x="3993" y="788"/>
                </a:lnTo>
                <a:lnTo>
                  <a:pt x="3981" y="780"/>
                </a:lnTo>
                <a:lnTo>
                  <a:pt x="3975" y="774"/>
                </a:lnTo>
                <a:lnTo>
                  <a:pt x="3970" y="768"/>
                </a:lnTo>
                <a:lnTo>
                  <a:pt x="3960" y="756"/>
                </a:lnTo>
                <a:lnTo>
                  <a:pt x="3956" y="748"/>
                </a:lnTo>
                <a:lnTo>
                  <a:pt x="3951" y="740"/>
                </a:lnTo>
                <a:lnTo>
                  <a:pt x="3947" y="733"/>
                </a:lnTo>
                <a:lnTo>
                  <a:pt x="3943" y="725"/>
                </a:lnTo>
                <a:lnTo>
                  <a:pt x="3939" y="717"/>
                </a:lnTo>
                <a:lnTo>
                  <a:pt x="3936" y="707"/>
                </a:lnTo>
                <a:lnTo>
                  <a:pt x="3930" y="687"/>
                </a:lnTo>
                <a:lnTo>
                  <a:pt x="3926" y="667"/>
                </a:lnTo>
                <a:lnTo>
                  <a:pt x="3924" y="657"/>
                </a:lnTo>
                <a:lnTo>
                  <a:pt x="3922" y="645"/>
                </a:lnTo>
                <a:lnTo>
                  <a:pt x="3919" y="623"/>
                </a:lnTo>
                <a:lnTo>
                  <a:pt x="3918" y="599"/>
                </a:lnTo>
                <a:lnTo>
                  <a:pt x="3917" y="585"/>
                </a:lnTo>
                <a:lnTo>
                  <a:pt x="3917" y="573"/>
                </a:lnTo>
                <a:lnTo>
                  <a:pt x="3980" y="545"/>
                </a:lnTo>
                <a:lnTo>
                  <a:pt x="3981" y="567"/>
                </a:lnTo>
                <a:lnTo>
                  <a:pt x="3982" y="587"/>
                </a:lnTo>
                <a:lnTo>
                  <a:pt x="3984" y="603"/>
                </a:lnTo>
                <a:lnTo>
                  <a:pt x="3986" y="619"/>
                </a:lnTo>
                <a:lnTo>
                  <a:pt x="3988" y="627"/>
                </a:lnTo>
                <a:lnTo>
                  <a:pt x="3989" y="635"/>
                </a:lnTo>
                <a:lnTo>
                  <a:pt x="3993" y="647"/>
                </a:lnTo>
                <a:lnTo>
                  <a:pt x="3997" y="659"/>
                </a:lnTo>
                <a:lnTo>
                  <a:pt x="4001" y="667"/>
                </a:lnTo>
                <a:lnTo>
                  <a:pt x="4006" y="677"/>
                </a:lnTo>
                <a:lnTo>
                  <a:pt x="4012" y="683"/>
                </a:lnTo>
                <a:lnTo>
                  <a:pt x="4018" y="689"/>
                </a:lnTo>
                <a:lnTo>
                  <a:pt x="4025" y="693"/>
                </a:lnTo>
                <a:lnTo>
                  <a:pt x="4032" y="697"/>
                </a:lnTo>
                <a:lnTo>
                  <a:pt x="4039" y="699"/>
                </a:lnTo>
                <a:lnTo>
                  <a:pt x="4047" y="701"/>
                </a:lnTo>
                <a:lnTo>
                  <a:pt x="4056" y="701"/>
                </a:lnTo>
                <a:lnTo>
                  <a:pt x="4063" y="701"/>
                </a:lnTo>
                <a:lnTo>
                  <a:pt x="4070" y="699"/>
                </a:lnTo>
                <a:lnTo>
                  <a:pt x="4077" y="697"/>
                </a:lnTo>
                <a:lnTo>
                  <a:pt x="4083" y="695"/>
                </a:lnTo>
                <a:lnTo>
                  <a:pt x="4089" y="691"/>
                </a:lnTo>
                <a:lnTo>
                  <a:pt x="4095" y="685"/>
                </a:lnTo>
                <a:lnTo>
                  <a:pt x="4100" y="679"/>
                </a:lnTo>
                <a:lnTo>
                  <a:pt x="4105" y="673"/>
                </a:lnTo>
                <a:lnTo>
                  <a:pt x="4109" y="665"/>
                </a:lnTo>
                <a:lnTo>
                  <a:pt x="4113" y="657"/>
                </a:lnTo>
                <a:lnTo>
                  <a:pt x="4116" y="649"/>
                </a:lnTo>
                <a:lnTo>
                  <a:pt x="4119" y="639"/>
                </a:lnTo>
                <a:lnTo>
                  <a:pt x="4121" y="627"/>
                </a:lnTo>
                <a:lnTo>
                  <a:pt x="4122" y="623"/>
                </a:lnTo>
                <a:lnTo>
                  <a:pt x="4123" y="617"/>
                </a:lnTo>
                <a:lnTo>
                  <a:pt x="4124" y="605"/>
                </a:lnTo>
                <a:lnTo>
                  <a:pt x="4124" y="591"/>
                </a:lnTo>
                <a:lnTo>
                  <a:pt x="4124" y="581"/>
                </a:lnTo>
                <a:lnTo>
                  <a:pt x="4123" y="571"/>
                </a:lnTo>
                <a:lnTo>
                  <a:pt x="4122" y="563"/>
                </a:lnTo>
                <a:lnTo>
                  <a:pt x="4121" y="553"/>
                </a:lnTo>
                <a:lnTo>
                  <a:pt x="4119" y="545"/>
                </a:lnTo>
                <a:lnTo>
                  <a:pt x="4117" y="537"/>
                </a:lnTo>
                <a:lnTo>
                  <a:pt x="4115" y="529"/>
                </a:lnTo>
                <a:lnTo>
                  <a:pt x="4112" y="521"/>
                </a:lnTo>
                <a:lnTo>
                  <a:pt x="4104" y="505"/>
                </a:lnTo>
                <a:lnTo>
                  <a:pt x="4100" y="497"/>
                </a:lnTo>
                <a:lnTo>
                  <a:pt x="4095" y="491"/>
                </a:lnTo>
                <a:lnTo>
                  <a:pt x="4084" y="477"/>
                </a:lnTo>
                <a:lnTo>
                  <a:pt x="4071" y="465"/>
                </a:lnTo>
                <a:lnTo>
                  <a:pt x="4007" y="407"/>
                </a:lnTo>
                <a:lnTo>
                  <a:pt x="3998" y="399"/>
                </a:lnTo>
                <a:lnTo>
                  <a:pt x="3988" y="389"/>
                </a:lnTo>
                <a:lnTo>
                  <a:pt x="3972" y="369"/>
                </a:lnTo>
                <a:lnTo>
                  <a:pt x="3958" y="349"/>
                </a:lnTo>
                <a:lnTo>
                  <a:pt x="3953" y="337"/>
                </a:lnTo>
                <a:lnTo>
                  <a:pt x="3947" y="325"/>
                </a:lnTo>
                <a:lnTo>
                  <a:pt x="3942" y="313"/>
                </a:lnTo>
                <a:lnTo>
                  <a:pt x="3937" y="299"/>
                </a:lnTo>
                <a:lnTo>
                  <a:pt x="3934" y="285"/>
                </a:lnTo>
                <a:lnTo>
                  <a:pt x="3931" y="269"/>
                </a:lnTo>
                <a:lnTo>
                  <a:pt x="3929" y="253"/>
                </a:lnTo>
                <a:lnTo>
                  <a:pt x="3928" y="246"/>
                </a:lnTo>
                <a:lnTo>
                  <a:pt x="3927" y="238"/>
                </a:lnTo>
                <a:lnTo>
                  <a:pt x="3927" y="220"/>
                </a:lnTo>
                <a:lnTo>
                  <a:pt x="3926" y="200"/>
                </a:lnTo>
                <a:lnTo>
                  <a:pt x="3926" y="188"/>
                </a:lnTo>
                <a:lnTo>
                  <a:pt x="3927" y="176"/>
                </a:lnTo>
                <a:lnTo>
                  <a:pt x="3928" y="164"/>
                </a:lnTo>
                <a:lnTo>
                  <a:pt x="3929" y="152"/>
                </a:lnTo>
                <a:lnTo>
                  <a:pt x="3930" y="142"/>
                </a:lnTo>
                <a:lnTo>
                  <a:pt x="3932" y="132"/>
                </a:lnTo>
                <a:lnTo>
                  <a:pt x="3936" y="112"/>
                </a:lnTo>
                <a:lnTo>
                  <a:pt x="3939" y="102"/>
                </a:lnTo>
                <a:lnTo>
                  <a:pt x="3942" y="94"/>
                </a:lnTo>
                <a:lnTo>
                  <a:pt x="3949" y="78"/>
                </a:lnTo>
                <a:lnTo>
                  <a:pt x="3957" y="62"/>
                </a:lnTo>
                <a:lnTo>
                  <a:pt x="3961" y="56"/>
                </a:lnTo>
                <a:lnTo>
                  <a:pt x="3965" y="50"/>
                </a:lnTo>
                <a:lnTo>
                  <a:pt x="3974" y="38"/>
                </a:lnTo>
                <a:lnTo>
                  <a:pt x="3984" y="28"/>
                </a:lnTo>
                <a:lnTo>
                  <a:pt x="3994" y="20"/>
                </a:lnTo>
                <a:lnTo>
                  <a:pt x="4005" y="12"/>
                </a:lnTo>
                <a:lnTo>
                  <a:pt x="4017" y="6"/>
                </a:lnTo>
                <a:lnTo>
                  <a:pt x="4029" y="4"/>
                </a:lnTo>
                <a:lnTo>
                  <a:pt x="4042" y="0"/>
                </a:lnTo>
                <a:lnTo>
                  <a:pt x="4055" y="0"/>
                </a:lnTo>
                <a:lnTo>
                  <a:pt x="4070" y="2"/>
                </a:lnTo>
                <a:lnTo>
                  <a:pt x="4085" y="4"/>
                </a:lnTo>
                <a:lnTo>
                  <a:pt x="4098" y="10"/>
                </a:lnTo>
                <a:lnTo>
                  <a:pt x="4104" y="14"/>
                </a:lnTo>
                <a:lnTo>
                  <a:pt x="4110" y="18"/>
                </a:lnTo>
                <a:lnTo>
                  <a:pt x="4122" y="26"/>
                </a:lnTo>
                <a:lnTo>
                  <a:pt x="4132" y="38"/>
                </a:lnTo>
                <a:lnTo>
                  <a:pt x="4141" y="50"/>
                </a:lnTo>
                <a:lnTo>
                  <a:pt x="4149" y="64"/>
                </a:lnTo>
                <a:lnTo>
                  <a:pt x="4153" y="72"/>
                </a:lnTo>
                <a:lnTo>
                  <a:pt x="4156" y="78"/>
                </a:lnTo>
                <a:lnTo>
                  <a:pt x="4159" y="86"/>
                </a:lnTo>
                <a:lnTo>
                  <a:pt x="4162" y="94"/>
                </a:lnTo>
                <a:lnTo>
                  <a:pt x="4167" y="112"/>
                </a:lnTo>
                <a:lnTo>
                  <a:pt x="4172" y="128"/>
                </a:lnTo>
                <a:lnTo>
                  <a:pt x="4175" y="146"/>
                </a:lnTo>
                <a:lnTo>
                  <a:pt x="4177" y="166"/>
                </a:lnTo>
                <a:lnTo>
                  <a:pt x="4179" y="184"/>
                </a:lnTo>
                <a:lnTo>
                  <a:pt x="4179" y="202"/>
                </a:lnTo>
                <a:lnTo>
                  <a:pt x="4117" y="228"/>
                </a:lnTo>
                <a:lnTo>
                  <a:pt x="4117" y="212"/>
                </a:lnTo>
                <a:lnTo>
                  <a:pt x="4115" y="198"/>
                </a:lnTo>
                <a:lnTo>
                  <a:pt x="4114" y="186"/>
                </a:lnTo>
                <a:lnTo>
                  <a:pt x="4112" y="172"/>
                </a:lnTo>
                <a:lnTo>
                  <a:pt x="4109" y="162"/>
                </a:lnTo>
                <a:lnTo>
                  <a:pt x="4106" y="152"/>
                </a:lnTo>
                <a:lnTo>
                  <a:pt x="4103" y="142"/>
                </a:lnTo>
                <a:lnTo>
                  <a:pt x="4099" y="136"/>
                </a:lnTo>
                <a:lnTo>
                  <a:pt x="4095" y="128"/>
                </a:lnTo>
                <a:lnTo>
                  <a:pt x="4090" y="122"/>
                </a:lnTo>
                <a:lnTo>
                  <a:pt x="4085" y="118"/>
                </a:lnTo>
                <a:lnTo>
                  <a:pt x="4079" y="114"/>
                </a:lnTo>
                <a:lnTo>
                  <a:pt x="4073" y="110"/>
                </a:lnTo>
                <a:lnTo>
                  <a:pt x="4067" y="108"/>
                </a:lnTo>
                <a:lnTo>
                  <a:pt x="4060" y="108"/>
                </a:lnTo>
                <a:lnTo>
                  <a:pt x="4052" y="106"/>
                </a:lnTo>
                <a:lnTo>
                  <a:pt x="4040" y="108"/>
                </a:lnTo>
                <a:lnTo>
                  <a:pt x="4028" y="112"/>
                </a:lnTo>
                <a:lnTo>
                  <a:pt x="4023" y="116"/>
                </a:lnTo>
                <a:lnTo>
                  <a:pt x="4018" y="120"/>
                </a:lnTo>
                <a:lnTo>
                  <a:pt x="4013" y="124"/>
                </a:lnTo>
                <a:lnTo>
                  <a:pt x="4009" y="128"/>
                </a:lnTo>
                <a:lnTo>
                  <a:pt x="4005" y="134"/>
                </a:lnTo>
                <a:lnTo>
                  <a:pt x="4002" y="140"/>
                </a:lnTo>
                <a:lnTo>
                  <a:pt x="3999" y="148"/>
                </a:lnTo>
                <a:lnTo>
                  <a:pt x="3996" y="156"/>
                </a:lnTo>
                <a:lnTo>
                  <a:pt x="3994" y="164"/>
                </a:lnTo>
                <a:lnTo>
                  <a:pt x="3993" y="174"/>
                </a:lnTo>
                <a:lnTo>
                  <a:pt x="3992" y="184"/>
                </a:lnTo>
                <a:lnTo>
                  <a:pt x="3992" y="194"/>
                </a:lnTo>
                <a:lnTo>
                  <a:pt x="3992" y="204"/>
                </a:lnTo>
                <a:lnTo>
                  <a:pt x="3992" y="214"/>
                </a:lnTo>
                <a:lnTo>
                  <a:pt x="3993" y="224"/>
                </a:lnTo>
                <a:lnTo>
                  <a:pt x="3994" y="232"/>
                </a:lnTo>
                <a:lnTo>
                  <a:pt x="3996" y="240"/>
                </a:lnTo>
                <a:lnTo>
                  <a:pt x="3998" y="248"/>
                </a:lnTo>
                <a:lnTo>
                  <a:pt x="4001" y="255"/>
                </a:lnTo>
                <a:lnTo>
                  <a:pt x="4003" y="261"/>
                </a:lnTo>
                <a:lnTo>
                  <a:pt x="4007" y="267"/>
                </a:lnTo>
                <a:lnTo>
                  <a:pt x="4010" y="273"/>
                </a:lnTo>
                <a:lnTo>
                  <a:pt x="4019" y="285"/>
                </a:lnTo>
                <a:lnTo>
                  <a:pt x="4029" y="297"/>
                </a:lnTo>
                <a:lnTo>
                  <a:pt x="4041" y="309"/>
                </a:lnTo>
                <a:lnTo>
                  <a:pt x="4103" y="363"/>
                </a:lnTo>
                <a:lnTo>
                  <a:pt x="4113" y="373"/>
                </a:lnTo>
                <a:lnTo>
                  <a:pt x="4123" y="383"/>
                </a:lnTo>
                <a:lnTo>
                  <a:pt x="4133" y="393"/>
                </a:lnTo>
                <a:lnTo>
                  <a:pt x="4141" y="405"/>
                </a:lnTo>
                <a:lnTo>
                  <a:pt x="4149" y="417"/>
                </a:lnTo>
                <a:lnTo>
                  <a:pt x="4156" y="427"/>
                </a:lnTo>
                <a:lnTo>
                  <a:pt x="4162" y="441"/>
                </a:lnTo>
                <a:lnTo>
                  <a:pt x="4168" y="453"/>
                </a:lnTo>
                <a:lnTo>
                  <a:pt x="4173" y="467"/>
                </a:lnTo>
                <a:lnTo>
                  <a:pt x="4177" y="481"/>
                </a:lnTo>
                <a:lnTo>
                  <a:pt x="4181" y="495"/>
                </a:lnTo>
                <a:lnTo>
                  <a:pt x="4184" y="511"/>
                </a:lnTo>
                <a:lnTo>
                  <a:pt x="4186" y="527"/>
                </a:lnTo>
                <a:lnTo>
                  <a:pt x="4187" y="537"/>
                </a:lnTo>
                <a:lnTo>
                  <a:pt x="4187" y="545"/>
                </a:lnTo>
                <a:lnTo>
                  <a:pt x="4188" y="563"/>
                </a:lnTo>
                <a:lnTo>
                  <a:pt x="4189" y="583"/>
                </a:lnTo>
                <a:lnTo>
                  <a:pt x="4188" y="609"/>
                </a:lnTo>
                <a:lnTo>
                  <a:pt x="4186" y="633"/>
                </a:lnTo>
                <a:lnTo>
                  <a:pt x="4185" y="645"/>
                </a:lnTo>
                <a:lnTo>
                  <a:pt x="4183" y="655"/>
                </a:lnTo>
                <a:lnTo>
                  <a:pt x="4181" y="667"/>
                </a:lnTo>
                <a:lnTo>
                  <a:pt x="4179" y="677"/>
                </a:lnTo>
                <a:lnTo>
                  <a:pt x="4177" y="687"/>
                </a:lnTo>
                <a:lnTo>
                  <a:pt x="4174" y="697"/>
                </a:lnTo>
                <a:lnTo>
                  <a:pt x="4167" y="715"/>
                </a:lnTo>
                <a:lnTo>
                  <a:pt x="4164" y="723"/>
                </a:lnTo>
                <a:lnTo>
                  <a:pt x="4160" y="733"/>
                </a:lnTo>
                <a:lnTo>
                  <a:pt x="4152" y="746"/>
                </a:lnTo>
                <a:lnTo>
                  <a:pt x="4147" y="754"/>
                </a:lnTo>
                <a:lnTo>
                  <a:pt x="4142" y="760"/>
                </a:lnTo>
                <a:lnTo>
                  <a:pt x="4137" y="766"/>
                </a:lnTo>
                <a:lnTo>
                  <a:pt x="4132" y="772"/>
                </a:lnTo>
                <a:lnTo>
                  <a:pt x="4121" y="782"/>
                </a:lnTo>
                <a:lnTo>
                  <a:pt x="4109" y="790"/>
                </a:lnTo>
                <a:lnTo>
                  <a:pt x="4096" y="798"/>
                </a:lnTo>
                <a:lnTo>
                  <a:pt x="4082" y="802"/>
                </a:lnTo>
                <a:lnTo>
                  <a:pt x="4075" y="804"/>
                </a:lnTo>
                <a:lnTo>
                  <a:pt x="4068" y="804"/>
                </a:lnTo>
                <a:lnTo>
                  <a:pt x="4052" y="806"/>
                </a:lnTo>
                <a:close/>
                <a:moveTo>
                  <a:pt x="1669" y="1273"/>
                </a:moveTo>
                <a:lnTo>
                  <a:pt x="1669" y="1936"/>
                </a:lnTo>
                <a:lnTo>
                  <a:pt x="1604" y="1936"/>
                </a:lnTo>
                <a:lnTo>
                  <a:pt x="1604" y="1273"/>
                </a:lnTo>
                <a:lnTo>
                  <a:pt x="1506" y="1273"/>
                </a:lnTo>
                <a:lnTo>
                  <a:pt x="1506" y="1166"/>
                </a:lnTo>
                <a:lnTo>
                  <a:pt x="1767" y="1166"/>
                </a:lnTo>
                <a:lnTo>
                  <a:pt x="1767" y="1273"/>
                </a:lnTo>
                <a:lnTo>
                  <a:pt x="1669" y="1273"/>
                </a:lnTo>
                <a:close/>
                <a:moveTo>
                  <a:pt x="1832" y="1936"/>
                </a:moveTo>
                <a:lnTo>
                  <a:pt x="1832" y="1166"/>
                </a:lnTo>
                <a:lnTo>
                  <a:pt x="2060" y="1166"/>
                </a:lnTo>
                <a:lnTo>
                  <a:pt x="2060" y="1273"/>
                </a:lnTo>
                <a:lnTo>
                  <a:pt x="1897" y="1273"/>
                </a:lnTo>
                <a:lnTo>
                  <a:pt x="1897" y="1489"/>
                </a:lnTo>
                <a:lnTo>
                  <a:pt x="2030" y="1489"/>
                </a:lnTo>
                <a:lnTo>
                  <a:pt x="2030" y="1593"/>
                </a:lnTo>
                <a:lnTo>
                  <a:pt x="1897" y="1593"/>
                </a:lnTo>
                <a:lnTo>
                  <a:pt x="1897" y="1828"/>
                </a:lnTo>
                <a:lnTo>
                  <a:pt x="2060" y="1828"/>
                </a:lnTo>
                <a:lnTo>
                  <a:pt x="2060" y="1936"/>
                </a:lnTo>
                <a:lnTo>
                  <a:pt x="1832" y="1936"/>
                </a:lnTo>
                <a:close/>
                <a:moveTo>
                  <a:pt x="2260" y="1954"/>
                </a:moveTo>
                <a:lnTo>
                  <a:pt x="2251" y="1954"/>
                </a:lnTo>
                <a:lnTo>
                  <a:pt x="2242" y="1952"/>
                </a:lnTo>
                <a:lnTo>
                  <a:pt x="2234" y="1950"/>
                </a:lnTo>
                <a:lnTo>
                  <a:pt x="2226" y="1948"/>
                </a:lnTo>
                <a:lnTo>
                  <a:pt x="2218" y="1944"/>
                </a:lnTo>
                <a:lnTo>
                  <a:pt x="2211" y="1938"/>
                </a:lnTo>
                <a:lnTo>
                  <a:pt x="2204" y="1932"/>
                </a:lnTo>
                <a:lnTo>
                  <a:pt x="2197" y="1926"/>
                </a:lnTo>
                <a:lnTo>
                  <a:pt x="2190" y="1920"/>
                </a:lnTo>
                <a:lnTo>
                  <a:pt x="2184" y="1912"/>
                </a:lnTo>
                <a:lnTo>
                  <a:pt x="2178" y="1902"/>
                </a:lnTo>
                <a:lnTo>
                  <a:pt x="2172" y="1892"/>
                </a:lnTo>
                <a:lnTo>
                  <a:pt x="2166" y="1882"/>
                </a:lnTo>
                <a:lnTo>
                  <a:pt x="2161" y="1872"/>
                </a:lnTo>
                <a:lnTo>
                  <a:pt x="2156" y="1860"/>
                </a:lnTo>
                <a:lnTo>
                  <a:pt x="2151" y="1846"/>
                </a:lnTo>
                <a:lnTo>
                  <a:pt x="2147" y="1834"/>
                </a:lnTo>
                <a:lnTo>
                  <a:pt x="2143" y="1820"/>
                </a:lnTo>
                <a:lnTo>
                  <a:pt x="2139" y="1804"/>
                </a:lnTo>
                <a:lnTo>
                  <a:pt x="2135" y="1788"/>
                </a:lnTo>
                <a:lnTo>
                  <a:pt x="2132" y="1772"/>
                </a:lnTo>
                <a:lnTo>
                  <a:pt x="2129" y="1756"/>
                </a:lnTo>
                <a:lnTo>
                  <a:pt x="2126" y="1738"/>
                </a:lnTo>
                <a:lnTo>
                  <a:pt x="2124" y="1720"/>
                </a:lnTo>
                <a:lnTo>
                  <a:pt x="2121" y="1701"/>
                </a:lnTo>
                <a:lnTo>
                  <a:pt x="2120" y="1681"/>
                </a:lnTo>
                <a:lnTo>
                  <a:pt x="2118" y="1661"/>
                </a:lnTo>
                <a:lnTo>
                  <a:pt x="2117" y="1641"/>
                </a:lnTo>
                <a:lnTo>
                  <a:pt x="2115" y="1597"/>
                </a:lnTo>
                <a:lnTo>
                  <a:pt x="2114" y="1575"/>
                </a:lnTo>
                <a:lnTo>
                  <a:pt x="2114" y="1551"/>
                </a:lnTo>
                <a:lnTo>
                  <a:pt x="2115" y="1505"/>
                </a:lnTo>
                <a:lnTo>
                  <a:pt x="2117" y="1461"/>
                </a:lnTo>
                <a:lnTo>
                  <a:pt x="2118" y="1441"/>
                </a:lnTo>
                <a:lnTo>
                  <a:pt x="2120" y="1421"/>
                </a:lnTo>
                <a:lnTo>
                  <a:pt x="2124" y="1383"/>
                </a:lnTo>
                <a:lnTo>
                  <a:pt x="2126" y="1363"/>
                </a:lnTo>
                <a:lnTo>
                  <a:pt x="2129" y="1347"/>
                </a:lnTo>
                <a:lnTo>
                  <a:pt x="2135" y="1313"/>
                </a:lnTo>
                <a:lnTo>
                  <a:pt x="2139" y="1297"/>
                </a:lnTo>
                <a:lnTo>
                  <a:pt x="2143" y="1283"/>
                </a:lnTo>
                <a:lnTo>
                  <a:pt x="2147" y="1269"/>
                </a:lnTo>
                <a:lnTo>
                  <a:pt x="2151" y="1255"/>
                </a:lnTo>
                <a:lnTo>
                  <a:pt x="2156" y="1243"/>
                </a:lnTo>
                <a:lnTo>
                  <a:pt x="2161" y="1231"/>
                </a:lnTo>
                <a:lnTo>
                  <a:pt x="2166" y="1220"/>
                </a:lnTo>
                <a:lnTo>
                  <a:pt x="2172" y="1210"/>
                </a:lnTo>
                <a:lnTo>
                  <a:pt x="2178" y="1200"/>
                </a:lnTo>
                <a:lnTo>
                  <a:pt x="2184" y="1192"/>
                </a:lnTo>
                <a:lnTo>
                  <a:pt x="2197" y="1176"/>
                </a:lnTo>
                <a:lnTo>
                  <a:pt x="2204" y="1170"/>
                </a:lnTo>
                <a:lnTo>
                  <a:pt x="2211" y="1164"/>
                </a:lnTo>
                <a:lnTo>
                  <a:pt x="2218" y="1160"/>
                </a:lnTo>
                <a:lnTo>
                  <a:pt x="2226" y="1156"/>
                </a:lnTo>
                <a:lnTo>
                  <a:pt x="2234" y="1152"/>
                </a:lnTo>
                <a:lnTo>
                  <a:pt x="2242" y="1150"/>
                </a:lnTo>
                <a:lnTo>
                  <a:pt x="2251" y="1148"/>
                </a:lnTo>
                <a:lnTo>
                  <a:pt x="2260" y="1148"/>
                </a:lnTo>
                <a:lnTo>
                  <a:pt x="2268" y="1148"/>
                </a:lnTo>
                <a:lnTo>
                  <a:pt x="2277" y="1150"/>
                </a:lnTo>
                <a:lnTo>
                  <a:pt x="2285" y="1152"/>
                </a:lnTo>
                <a:lnTo>
                  <a:pt x="2293" y="1156"/>
                </a:lnTo>
                <a:lnTo>
                  <a:pt x="2301" y="1160"/>
                </a:lnTo>
                <a:lnTo>
                  <a:pt x="2308" y="1164"/>
                </a:lnTo>
                <a:lnTo>
                  <a:pt x="2316" y="1170"/>
                </a:lnTo>
                <a:lnTo>
                  <a:pt x="2323" y="1176"/>
                </a:lnTo>
                <a:lnTo>
                  <a:pt x="2329" y="1184"/>
                </a:lnTo>
                <a:lnTo>
                  <a:pt x="2336" y="1192"/>
                </a:lnTo>
                <a:lnTo>
                  <a:pt x="2342" y="1200"/>
                </a:lnTo>
                <a:lnTo>
                  <a:pt x="2348" y="1210"/>
                </a:lnTo>
                <a:lnTo>
                  <a:pt x="2353" y="1220"/>
                </a:lnTo>
                <a:lnTo>
                  <a:pt x="2359" y="1229"/>
                </a:lnTo>
                <a:lnTo>
                  <a:pt x="2364" y="1241"/>
                </a:lnTo>
                <a:lnTo>
                  <a:pt x="2368" y="1255"/>
                </a:lnTo>
                <a:lnTo>
                  <a:pt x="2377" y="1283"/>
                </a:lnTo>
                <a:lnTo>
                  <a:pt x="2381" y="1297"/>
                </a:lnTo>
                <a:lnTo>
                  <a:pt x="2385" y="1313"/>
                </a:lnTo>
                <a:lnTo>
                  <a:pt x="2391" y="1345"/>
                </a:lnTo>
                <a:lnTo>
                  <a:pt x="2394" y="1363"/>
                </a:lnTo>
                <a:lnTo>
                  <a:pt x="2396" y="1381"/>
                </a:lnTo>
                <a:lnTo>
                  <a:pt x="2398" y="1401"/>
                </a:lnTo>
                <a:lnTo>
                  <a:pt x="2400" y="1421"/>
                </a:lnTo>
                <a:lnTo>
                  <a:pt x="2402" y="1441"/>
                </a:lnTo>
                <a:lnTo>
                  <a:pt x="2403" y="1461"/>
                </a:lnTo>
                <a:lnTo>
                  <a:pt x="2404" y="1483"/>
                </a:lnTo>
                <a:lnTo>
                  <a:pt x="2405" y="1505"/>
                </a:lnTo>
                <a:lnTo>
                  <a:pt x="2405" y="1527"/>
                </a:lnTo>
                <a:lnTo>
                  <a:pt x="2406" y="1551"/>
                </a:lnTo>
                <a:lnTo>
                  <a:pt x="2405" y="1597"/>
                </a:lnTo>
                <a:lnTo>
                  <a:pt x="2403" y="1641"/>
                </a:lnTo>
                <a:lnTo>
                  <a:pt x="2402" y="1663"/>
                </a:lnTo>
                <a:lnTo>
                  <a:pt x="2400" y="1683"/>
                </a:lnTo>
                <a:lnTo>
                  <a:pt x="2396" y="1720"/>
                </a:lnTo>
                <a:lnTo>
                  <a:pt x="2394" y="1738"/>
                </a:lnTo>
                <a:lnTo>
                  <a:pt x="2391" y="1756"/>
                </a:lnTo>
                <a:lnTo>
                  <a:pt x="2388" y="1772"/>
                </a:lnTo>
                <a:lnTo>
                  <a:pt x="2385" y="1790"/>
                </a:lnTo>
                <a:lnTo>
                  <a:pt x="2381" y="1804"/>
                </a:lnTo>
                <a:lnTo>
                  <a:pt x="2377" y="1820"/>
                </a:lnTo>
                <a:lnTo>
                  <a:pt x="2373" y="1834"/>
                </a:lnTo>
                <a:lnTo>
                  <a:pt x="2368" y="1846"/>
                </a:lnTo>
                <a:lnTo>
                  <a:pt x="2364" y="1860"/>
                </a:lnTo>
                <a:lnTo>
                  <a:pt x="2359" y="1872"/>
                </a:lnTo>
                <a:lnTo>
                  <a:pt x="2353" y="1882"/>
                </a:lnTo>
                <a:lnTo>
                  <a:pt x="2348" y="1894"/>
                </a:lnTo>
                <a:lnTo>
                  <a:pt x="2342" y="1902"/>
                </a:lnTo>
                <a:lnTo>
                  <a:pt x="2336" y="1912"/>
                </a:lnTo>
                <a:lnTo>
                  <a:pt x="2329" y="1920"/>
                </a:lnTo>
                <a:lnTo>
                  <a:pt x="2323" y="1926"/>
                </a:lnTo>
                <a:lnTo>
                  <a:pt x="2316" y="1934"/>
                </a:lnTo>
                <a:lnTo>
                  <a:pt x="2308" y="1938"/>
                </a:lnTo>
                <a:lnTo>
                  <a:pt x="2301" y="1944"/>
                </a:lnTo>
                <a:lnTo>
                  <a:pt x="2293" y="1948"/>
                </a:lnTo>
                <a:lnTo>
                  <a:pt x="2285" y="1950"/>
                </a:lnTo>
                <a:lnTo>
                  <a:pt x="2277" y="1952"/>
                </a:lnTo>
                <a:lnTo>
                  <a:pt x="2268" y="1954"/>
                </a:lnTo>
                <a:lnTo>
                  <a:pt x="2260" y="1954"/>
                </a:lnTo>
                <a:close/>
                <a:moveTo>
                  <a:pt x="2260" y="1257"/>
                </a:moveTo>
                <a:lnTo>
                  <a:pt x="2251" y="1257"/>
                </a:lnTo>
                <a:lnTo>
                  <a:pt x="2246" y="1259"/>
                </a:lnTo>
                <a:lnTo>
                  <a:pt x="2242" y="1259"/>
                </a:lnTo>
                <a:lnTo>
                  <a:pt x="2234" y="1265"/>
                </a:lnTo>
                <a:lnTo>
                  <a:pt x="2227" y="1271"/>
                </a:lnTo>
                <a:lnTo>
                  <a:pt x="2223" y="1275"/>
                </a:lnTo>
                <a:lnTo>
                  <a:pt x="2220" y="1281"/>
                </a:lnTo>
                <a:lnTo>
                  <a:pt x="2216" y="1287"/>
                </a:lnTo>
                <a:lnTo>
                  <a:pt x="2213" y="1293"/>
                </a:lnTo>
                <a:lnTo>
                  <a:pt x="2210" y="1299"/>
                </a:lnTo>
                <a:lnTo>
                  <a:pt x="2207" y="1307"/>
                </a:lnTo>
                <a:lnTo>
                  <a:pt x="2201" y="1323"/>
                </a:lnTo>
                <a:lnTo>
                  <a:pt x="2199" y="1331"/>
                </a:lnTo>
                <a:lnTo>
                  <a:pt x="2196" y="1341"/>
                </a:lnTo>
                <a:lnTo>
                  <a:pt x="2192" y="1363"/>
                </a:lnTo>
                <a:lnTo>
                  <a:pt x="2188" y="1387"/>
                </a:lnTo>
                <a:lnTo>
                  <a:pt x="2187" y="1399"/>
                </a:lnTo>
                <a:lnTo>
                  <a:pt x="2185" y="1413"/>
                </a:lnTo>
                <a:lnTo>
                  <a:pt x="2183" y="1443"/>
                </a:lnTo>
                <a:lnTo>
                  <a:pt x="2181" y="1477"/>
                </a:lnTo>
                <a:lnTo>
                  <a:pt x="2180" y="1513"/>
                </a:lnTo>
                <a:lnTo>
                  <a:pt x="2180" y="1551"/>
                </a:lnTo>
                <a:lnTo>
                  <a:pt x="2180" y="1591"/>
                </a:lnTo>
                <a:lnTo>
                  <a:pt x="2181" y="1627"/>
                </a:lnTo>
                <a:lnTo>
                  <a:pt x="2183" y="1659"/>
                </a:lnTo>
                <a:lnTo>
                  <a:pt x="2185" y="1689"/>
                </a:lnTo>
                <a:lnTo>
                  <a:pt x="2188" y="1714"/>
                </a:lnTo>
                <a:lnTo>
                  <a:pt x="2192" y="1738"/>
                </a:lnTo>
                <a:lnTo>
                  <a:pt x="2196" y="1760"/>
                </a:lnTo>
                <a:lnTo>
                  <a:pt x="2201" y="1780"/>
                </a:lnTo>
                <a:lnTo>
                  <a:pt x="2207" y="1796"/>
                </a:lnTo>
                <a:lnTo>
                  <a:pt x="2213" y="1810"/>
                </a:lnTo>
                <a:lnTo>
                  <a:pt x="2220" y="1820"/>
                </a:lnTo>
                <a:lnTo>
                  <a:pt x="2227" y="1830"/>
                </a:lnTo>
                <a:lnTo>
                  <a:pt x="2234" y="1836"/>
                </a:lnTo>
                <a:lnTo>
                  <a:pt x="2242" y="1842"/>
                </a:lnTo>
                <a:lnTo>
                  <a:pt x="2251" y="1844"/>
                </a:lnTo>
                <a:lnTo>
                  <a:pt x="2260" y="1846"/>
                </a:lnTo>
                <a:lnTo>
                  <a:pt x="2269" y="1844"/>
                </a:lnTo>
                <a:lnTo>
                  <a:pt x="2273" y="1844"/>
                </a:lnTo>
                <a:lnTo>
                  <a:pt x="2277" y="1842"/>
                </a:lnTo>
                <a:lnTo>
                  <a:pt x="2285" y="1836"/>
                </a:lnTo>
                <a:lnTo>
                  <a:pt x="2293" y="1830"/>
                </a:lnTo>
                <a:lnTo>
                  <a:pt x="2296" y="1826"/>
                </a:lnTo>
                <a:lnTo>
                  <a:pt x="2300" y="1820"/>
                </a:lnTo>
                <a:lnTo>
                  <a:pt x="2306" y="1808"/>
                </a:lnTo>
                <a:lnTo>
                  <a:pt x="2309" y="1802"/>
                </a:lnTo>
                <a:lnTo>
                  <a:pt x="2312" y="1796"/>
                </a:lnTo>
                <a:lnTo>
                  <a:pt x="2318" y="1778"/>
                </a:lnTo>
                <a:lnTo>
                  <a:pt x="2320" y="1770"/>
                </a:lnTo>
                <a:lnTo>
                  <a:pt x="2323" y="1760"/>
                </a:lnTo>
                <a:lnTo>
                  <a:pt x="2327" y="1738"/>
                </a:lnTo>
                <a:lnTo>
                  <a:pt x="2331" y="1714"/>
                </a:lnTo>
                <a:lnTo>
                  <a:pt x="2332" y="1703"/>
                </a:lnTo>
                <a:lnTo>
                  <a:pt x="2334" y="1689"/>
                </a:lnTo>
                <a:lnTo>
                  <a:pt x="2336" y="1659"/>
                </a:lnTo>
                <a:lnTo>
                  <a:pt x="2338" y="1625"/>
                </a:lnTo>
                <a:lnTo>
                  <a:pt x="2339" y="1591"/>
                </a:lnTo>
                <a:lnTo>
                  <a:pt x="2340" y="1551"/>
                </a:lnTo>
                <a:lnTo>
                  <a:pt x="2339" y="1513"/>
                </a:lnTo>
                <a:lnTo>
                  <a:pt x="2338" y="1477"/>
                </a:lnTo>
                <a:lnTo>
                  <a:pt x="2336" y="1443"/>
                </a:lnTo>
                <a:lnTo>
                  <a:pt x="2334" y="1415"/>
                </a:lnTo>
                <a:lnTo>
                  <a:pt x="2331" y="1387"/>
                </a:lnTo>
                <a:lnTo>
                  <a:pt x="2327" y="1363"/>
                </a:lnTo>
                <a:lnTo>
                  <a:pt x="2323" y="1341"/>
                </a:lnTo>
                <a:lnTo>
                  <a:pt x="2318" y="1323"/>
                </a:lnTo>
                <a:lnTo>
                  <a:pt x="2312" y="1307"/>
                </a:lnTo>
                <a:lnTo>
                  <a:pt x="2306" y="1293"/>
                </a:lnTo>
                <a:lnTo>
                  <a:pt x="2300" y="1281"/>
                </a:lnTo>
                <a:lnTo>
                  <a:pt x="2293" y="1271"/>
                </a:lnTo>
                <a:lnTo>
                  <a:pt x="2285" y="1265"/>
                </a:lnTo>
                <a:lnTo>
                  <a:pt x="2277" y="1259"/>
                </a:lnTo>
                <a:lnTo>
                  <a:pt x="2273" y="1259"/>
                </a:lnTo>
                <a:lnTo>
                  <a:pt x="2269" y="1257"/>
                </a:lnTo>
                <a:lnTo>
                  <a:pt x="2260" y="1257"/>
                </a:lnTo>
                <a:close/>
                <a:moveTo>
                  <a:pt x="2485" y="1936"/>
                </a:moveTo>
                <a:lnTo>
                  <a:pt x="2485" y="1166"/>
                </a:lnTo>
                <a:lnTo>
                  <a:pt x="2549" y="1166"/>
                </a:lnTo>
                <a:lnTo>
                  <a:pt x="2549" y="1828"/>
                </a:lnTo>
                <a:lnTo>
                  <a:pt x="2709" y="1828"/>
                </a:lnTo>
                <a:lnTo>
                  <a:pt x="2709" y="1936"/>
                </a:lnTo>
                <a:lnTo>
                  <a:pt x="2485" y="1936"/>
                </a:lnTo>
                <a:close/>
                <a:moveTo>
                  <a:pt x="2769" y="1936"/>
                </a:moveTo>
                <a:lnTo>
                  <a:pt x="2769" y="1166"/>
                </a:lnTo>
                <a:lnTo>
                  <a:pt x="2835" y="1166"/>
                </a:lnTo>
                <a:lnTo>
                  <a:pt x="2835" y="1828"/>
                </a:lnTo>
                <a:lnTo>
                  <a:pt x="2994" y="1828"/>
                </a:lnTo>
                <a:lnTo>
                  <a:pt x="2994" y="1936"/>
                </a:lnTo>
                <a:lnTo>
                  <a:pt x="2769" y="1936"/>
                </a:lnTo>
                <a:close/>
                <a:moveTo>
                  <a:pt x="3055" y="1166"/>
                </a:moveTo>
                <a:lnTo>
                  <a:pt x="3120" y="1166"/>
                </a:lnTo>
                <a:lnTo>
                  <a:pt x="3120" y="1936"/>
                </a:lnTo>
                <a:lnTo>
                  <a:pt x="3055" y="1936"/>
                </a:lnTo>
                <a:lnTo>
                  <a:pt x="3055" y="1166"/>
                </a:lnTo>
                <a:close/>
                <a:moveTo>
                  <a:pt x="3337" y="1954"/>
                </a:moveTo>
                <a:lnTo>
                  <a:pt x="3321" y="1954"/>
                </a:lnTo>
                <a:lnTo>
                  <a:pt x="3305" y="1950"/>
                </a:lnTo>
                <a:lnTo>
                  <a:pt x="3291" y="1944"/>
                </a:lnTo>
                <a:lnTo>
                  <a:pt x="3284" y="1940"/>
                </a:lnTo>
                <a:lnTo>
                  <a:pt x="3278" y="1936"/>
                </a:lnTo>
                <a:lnTo>
                  <a:pt x="3266" y="1928"/>
                </a:lnTo>
                <a:lnTo>
                  <a:pt x="3260" y="1922"/>
                </a:lnTo>
                <a:lnTo>
                  <a:pt x="3255" y="1916"/>
                </a:lnTo>
                <a:lnTo>
                  <a:pt x="3245" y="1902"/>
                </a:lnTo>
                <a:lnTo>
                  <a:pt x="3241" y="1896"/>
                </a:lnTo>
                <a:lnTo>
                  <a:pt x="3236" y="1888"/>
                </a:lnTo>
                <a:lnTo>
                  <a:pt x="3232" y="1880"/>
                </a:lnTo>
                <a:lnTo>
                  <a:pt x="3229" y="1872"/>
                </a:lnTo>
                <a:lnTo>
                  <a:pt x="3225" y="1864"/>
                </a:lnTo>
                <a:lnTo>
                  <a:pt x="3222" y="1854"/>
                </a:lnTo>
                <a:lnTo>
                  <a:pt x="3216" y="1834"/>
                </a:lnTo>
                <a:lnTo>
                  <a:pt x="3211" y="1814"/>
                </a:lnTo>
                <a:lnTo>
                  <a:pt x="3210" y="1804"/>
                </a:lnTo>
                <a:lnTo>
                  <a:pt x="3208" y="1792"/>
                </a:lnTo>
                <a:lnTo>
                  <a:pt x="3205" y="1770"/>
                </a:lnTo>
                <a:lnTo>
                  <a:pt x="3203" y="1746"/>
                </a:lnTo>
                <a:lnTo>
                  <a:pt x="3203" y="1732"/>
                </a:lnTo>
                <a:lnTo>
                  <a:pt x="3203" y="1720"/>
                </a:lnTo>
                <a:lnTo>
                  <a:pt x="3265" y="1693"/>
                </a:lnTo>
                <a:lnTo>
                  <a:pt x="3266" y="1714"/>
                </a:lnTo>
                <a:lnTo>
                  <a:pt x="3267" y="1734"/>
                </a:lnTo>
                <a:lnTo>
                  <a:pt x="3269" y="1750"/>
                </a:lnTo>
                <a:lnTo>
                  <a:pt x="3271" y="1766"/>
                </a:lnTo>
                <a:lnTo>
                  <a:pt x="3273" y="1774"/>
                </a:lnTo>
                <a:lnTo>
                  <a:pt x="3274" y="1782"/>
                </a:lnTo>
                <a:lnTo>
                  <a:pt x="3278" y="1794"/>
                </a:lnTo>
                <a:lnTo>
                  <a:pt x="3282" y="1804"/>
                </a:lnTo>
                <a:lnTo>
                  <a:pt x="3286" y="1814"/>
                </a:lnTo>
                <a:lnTo>
                  <a:pt x="3291" y="1824"/>
                </a:lnTo>
                <a:lnTo>
                  <a:pt x="3297" y="1830"/>
                </a:lnTo>
                <a:lnTo>
                  <a:pt x="3303" y="1836"/>
                </a:lnTo>
                <a:lnTo>
                  <a:pt x="3310" y="1840"/>
                </a:lnTo>
                <a:lnTo>
                  <a:pt x="3317" y="1844"/>
                </a:lnTo>
                <a:lnTo>
                  <a:pt x="3324" y="1846"/>
                </a:lnTo>
                <a:lnTo>
                  <a:pt x="3332" y="1848"/>
                </a:lnTo>
                <a:lnTo>
                  <a:pt x="3341" y="1848"/>
                </a:lnTo>
                <a:lnTo>
                  <a:pt x="3348" y="1848"/>
                </a:lnTo>
                <a:lnTo>
                  <a:pt x="3355" y="1846"/>
                </a:lnTo>
                <a:lnTo>
                  <a:pt x="3362" y="1844"/>
                </a:lnTo>
                <a:lnTo>
                  <a:pt x="3368" y="1842"/>
                </a:lnTo>
                <a:lnTo>
                  <a:pt x="3374" y="1838"/>
                </a:lnTo>
                <a:lnTo>
                  <a:pt x="3380" y="1832"/>
                </a:lnTo>
                <a:lnTo>
                  <a:pt x="3385" y="1826"/>
                </a:lnTo>
                <a:lnTo>
                  <a:pt x="3390" y="1820"/>
                </a:lnTo>
                <a:lnTo>
                  <a:pt x="3394" y="1812"/>
                </a:lnTo>
                <a:lnTo>
                  <a:pt x="3398" y="1804"/>
                </a:lnTo>
                <a:lnTo>
                  <a:pt x="3401" y="1796"/>
                </a:lnTo>
                <a:lnTo>
                  <a:pt x="3404" y="1786"/>
                </a:lnTo>
                <a:lnTo>
                  <a:pt x="3406" y="1774"/>
                </a:lnTo>
                <a:lnTo>
                  <a:pt x="3407" y="1770"/>
                </a:lnTo>
                <a:lnTo>
                  <a:pt x="3408" y="1764"/>
                </a:lnTo>
                <a:lnTo>
                  <a:pt x="3409" y="1752"/>
                </a:lnTo>
                <a:lnTo>
                  <a:pt x="3409" y="1738"/>
                </a:lnTo>
                <a:lnTo>
                  <a:pt x="3409" y="1728"/>
                </a:lnTo>
                <a:lnTo>
                  <a:pt x="3408" y="1718"/>
                </a:lnTo>
                <a:lnTo>
                  <a:pt x="3407" y="1711"/>
                </a:lnTo>
                <a:lnTo>
                  <a:pt x="3406" y="1701"/>
                </a:lnTo>
                <a:lnTo>
                  <a:pt x="3404" y="1693"/>
                </a:lnTo>
                <a:lnTo>
                  <a:pt x="3402" y="1685"/>
                </a:lnTo>
                <a:lnTo>
                  <a:pt x="3400" y="1677"/>
                </a:lnTo>
                <a:lnTo>
                  <a:pt x="3396" y="1669"/>
                </a:lnTo>
                <a:lnTo>
                  <a:pt x="3389" y="1653"/>
                </a:lnTo>
                <a:lnTo>
                  <a:pt x="3385" y="1645"/>
                </a:lnTo>
                <a:lnTo>
                  <a:pt x="3380" y="1639"/>
                </a:lnTo>
                <a:lnTo>
                  <a:pt x="3369" y="1625"/>
                </a:lnTo>
                <a:lnTo>
                  <a:pt x="3356" y="1613"/>
                </a:lnTo>
                <a:lnTo>
                  <a:pt x="3292" y="1555"/>
                </a:lnTo>
                <a:lnTo>
                  <a:pt x="3282" y="1547"/>
                </a:lnTo>
                <a:lnTo>
                  <a:pt x="3273" y="1537"/>
                </a:lnTo>
                <a:lnTo>
                  <a:pt x="3257" y="1517"/>
                </a:lnTo>
                <a:lnTo>
                  <a:pt x="3243" y="1497"/>
                </a:lnTo>
                <a:lnTo>
                  <a:pt x="3237" y="1485"/>
                </a:lnTo>
                <a:lnTo>
                  <a:pt x="3232" y="1473"/>
                </a:lnTo>
                <a:lnTo>
                  <a:pt x="3227" y="1461"/>
                </a:lnTo>
                <a:lnTo>
                  <a:pt x="3223" y="1447"/>
                </a:lnTo>
                <a:lnTo>
                  <a:pt x="3220" y="1433"/>
                </a:lnTo>
                <a:lnTo>
                  <a:pt x="3217" y="1417"/>
                </a:lnTo>
                <a:lnTo>
                  <a:pt x="3215" y="1401"/>
                </a:lnTo>
                <a:lnTo>
                  <a:pt x="3214" y="1393"/>
                </a:lnTo>
                <a:lnTo>
                  <a:pt x="3213" y="1385"/>
                </a:lnTo>
                <a:lnTo>
                  <a:pt x="3212" y="1367"/>
                </a:lnTo>
                <a:lnTo>
                  <a:pt x="3212" y="1347"/>
                </a:lnTo>
                <a:lnTo>
                  <a:pt x="3212" y="1335"/>
                </a:lnTo>
                <a:lnTo>
                  <a:pt x="3213" y="1323"/>
                </a:lnTo>
                <a:lnTo>
                  <a:pt x="3214" y="1311"/>
                </a:lnTo>
                <a:lnTo>
                  <a:pt x="3215" y="1299"/>
                </a:lnTo>
                <a:lnTo>
                  <a:pt x="3216" y="1289"/>
                </a:lnTo>
                <a:lnTo>
                  <a:pt x="3218" y="1279"/>
                </a:lnTo>
                <a:lnTo>
                  <a:pt x="3222" y="1259"/>
                </a:lnTo>
                <a:lnTo>
                  <a:pt x="3225" y="1249"/>
                </a:lnTo>
                <a:lnTo>
                  <a:pt x="3228" y="1241"/>
                </a:lnTo>
                <a:lnTo>
                  <a:pt x="3234" y="1225"/>
                </a:lnTo>
                <a:lnTo>
                  <a:pt x="3241" y="1210"/>
                </a:lnTo>
                <a:lnTo>
                  <a:pt x="3245" y="1204"/>
                </a:lnTo>
                <a:lnTo>
                  <a:pt x="3250" y="1198"/>
                </a:lnTo>
                <a:lnTo>
                  <a:pt x="3259" y="1186"/>
                </a:lnTo>
                <a:lnTo>
                  <a:pt x="3269" y="1176"/>
                </a:lnTo>
                <a:lnTo>
                  <a:pt x="3279" y="1166"/>
                </a:lnTo>
                <a:lnTo>
                  <a:pt x="3290" y="1160"/>
                </a:lnTo>
                <a:lnTo>
                  <a:pt x="3302" y="1154"/>
                </a:lnTo>
                <a:lnTo>
                  <a:pt x="3314" y="1150"/>
                </a:lnTo>
                <a:lnTo>
                  <a:pt x="3327" y="1148"/>
                </a:lnTo>
                <a:lnTo>
                  <a:pt x="3340" y="1148"/>
                </a:lnTo>
                <a:lnTo>
                  <a:pt x="3355" y="1150"/>
                </a:lnTo>
                <a:lnTo>
                  <a:pt x="3370" y="1152"/>
                </a:lnTo>
                <a:lnTo>
                  <a:pt x="3383" y="1158"/>
                </a:lnTo>
                <a:lnTo>
                  <a:pt x="3389" y="1162"/>
                </a:lnTo>
                <a:lnTo>
                  <a:pt x="3395" y="1166"/>
                </a:lnTo>
                <a:lnTo>
                  <a:pt x="3407" y="1174"/>
                </a:lnTo>
                <a:lnTo>
                  <a:pt x="3417" y="1186"/>
                </a:lnTo>
                <a:lnTo>
                  <a:pt x="3426" y="1198"/>
                </a:lnTo>
                <a:lnTo>
                  <a:pt x="3434" y="1212"/>
                </a:lnTo>
                <a:lnTo>
                  <a:pt x="3438" y="1218"/>
                </a:lnTo>
                <a:lnTo>
                  <a:pt x="3441" y="1225"/>
                </a:lnTo>
                <a:lnTo>
                  <a:pt x="3444" y="1233"/>
                </a:lnTo>
                <a:lnTo>
                  <a:pt x="3447" y="1241"/>
                </a:lnTo>
                <a:lnTo>
                  <a:pt x="3452" y="1259"/>
                </a:lnTo>
                <a:lnTo>
                  <a:pt x="3457" y="1275"/>
                </a:lnTo>
                <a:lnTo>
                  <a:pt x="3460" y="1293"/>
                </a:lnTo>
                <a:lnTo>
                  <a:pt x="3462" y="1313"/>
                </a:lnTo>
                <a:lnTo>
                  <a:pt x="3464" y="1331"/>
                </a:lnTo>
                <a:lnTo>
                  <a:pt x="3464" y="1349"/>
                </a:lnTo>
                <a:lnTo>
                  <a:pt x="3402" y="1375"/>
                </a:lnTo>
                <a:lnTo>
                  <a:pt x="3402" y="1359"/>
                </a:lnTo>
                <a:lnTo>
                  <a:pt x="3400" y="1345"/>
                </a:lnTo>
                <a:lnTo>
                  <a:pt x="3399" y="1331"/>
                </a:lnTo>
                <a:lnTo>
                  <a:pt x="3397" y="1319"/>
                </a:lnTo>
                <a:lnTo>
                  <a:pt x="3394" y="1309"/>
                </a:lnTo>
                <a:lnTo>
                  <a:pt x="3391" y="1299"/>
                </a:lnTo>
                <a:lnTo>
                  <a:pt x="3388" y="1289"/>
                </a:lnTo>
                <a:lnTo>
                  <a:pt x="3384" y="1281"/>
                </a:lnTo>
                <a:lnTo>
                  <a:pt x="3380" y="1275"/>
                </a:lnTo>
                <a:lnTo>
                  <a:pt x="3375" y="1269"/>
                </a:lnTo>
                <a:lnTo>
                  <a:pt x="3370" y="1265"/>
                </a:lnTo>
                <a:lnTo>
                  <a:pt x="3364" y="1261"/>
                </a:lnTo>
                <a:lnTo>
                  <a:pt x="3358" y="1257"/>
                </a:lnTo>
                <a:lnTo>
                  <a:pt x="3352" y="1255"/>
                </a:lnTo>
                <a:lnTo>
                  <a:pt x="3345" y="1255"/>
                </a:lnTo>
                <a:lnTo>
                  <a:pt x="3337" y="1253"/>
                </a:lnTo>
                <a:lnTo>
                  <a:pt x="3325" y="1255"/>
                </a:lnTo>
                <a:lnTo>
                  <a:pt x="3313" y="1259"/>
                </a:lnTo>
                <a:lnTo>
                  <a:pt x="3308" y="1263"/>
                </a:lnTo>
                <a:lnTo>
                  <a:pt x="3303" y="1267"/>
                </a:lnTo>
                <a:lnTo>
                  <a:pt x="3298" y="1271"/>
                </a:lnTo>
                <a:lnTo>
                  <a:pt x="3294" y="1275"/>
                </a:lnTo>
                <a:lnTo>
                  <a:pt x="3290" y="1281"/>
                </a:lnTo>
                <a:lnTo>
                  <a:pt x="3287" y="1287"/>
                </a:lnTo>
                <a:lnTo>
                  <a:pt x="3284" y="1295"/>
                </a:lnTo>
                <a:lnTo>
                  <a:pt x="3281" y="1303"/>
                </a:lnTo>
                <a:lnTo>
                  <a:pt x="3279" y="1311"/>
                </a:lnTo>
                <a:lnTo>
                  <a:pt x="3278" y="1321"/>
                </a:lnTo>
                <a:lnTo>
                  <a:pt x="3277" y="1331"/>
                </a:lnTo>
                <a:lnTo>
                  <a:pt x="3276" y="1341"/>
                </a:lnTo>
                <a:lnTo>
                  <a:pt x="3277" y="1351"/>
                </a:lnTo>
                <a:lnTo>
                  <a:pt x="3277" y="1361"/>
                </a:lnTo>
                <a:lnTo>
                  <a:pt x="3278" y="1371"/>
                </a:lnTo>
                <a:lnTo>
                  <a:pt x="3279" y="1379"/>
                </a:lnTo>
                <a:lnTo>
                  <a:pt x="3281" y="1387"/>
                </a:lnTo>
                <a:lnTo>
                  <a:pt x="3283" y="1395"/>
                </a:lnTo>
                <a:lnTo>
                  <a:pt x="3286" y="1403"/>
                </a:lnTo>
                <a:lnTo>
                  <a:pt x="3288" y="1409"/>
                </a:lnTo>
                <a:lnTo>
                  <a:pt x="3292" y="1415"/>
                </a:lnTo>
                <a:lnTo>
                  <a:pt x="3295" y="1421"/>
                </a:lnTo>
                <a:lnTo>
                  <a:pt x="3304" y="1433"/>
                </a:lnTo>
                <a:lnTo>
                  <a:pt x="3314" y="1445"/>
                </a:lnTo>
                <a:lnTo>
                  <a:pt x="3326" y="1457"/>
                </a:lnTo>
                <a:lnTo>
                  <a:pt x="3388" y="1511"/>
                </a:lnTo>
                <a:lnTo>
                  <a:pt x="3398" y="1521"/>
                </a:lnTo>
                <a:lnTo>
                  <a:pt x="3408" y="1531"/>
                </a:lnTo>
                <a:lnTo>
                  <a:pt x="3418" y="1541"/>
                </a:lnTo>
                <a:lnTo>
                  <a:pt x="3426" y="1553"/>
                </a:lnTo>
                <a:lnTo>
                  <a:pt x="3434" y="1565"/>
                </a:lnTo>
                <a:lnTo>
                  <a:pt x="3441" y="1575"/>
                </a:lnTo>
                <a:lnTo>
                  <a:pt x="3447" y="1589"/>
                </a:lnTo>
                <a:lnTo>
                  <a:pt x="3453" y="1601"/>
                </a:lnTo>
                <a:lnTo>
                  <a:pt x="3458" y="1615"/>
                </a:lnTo>
                <a:lnTo>
                  <a:pt x="3462" y="1629"/>
                </a:lnTo>
                <a:lnTo>
                  <a:pt x="3466" y="1643"/>
                </a:lnTo>
                <a:lnTo>
                  <a:pt x="3469" y="1659"/>
                </a:lnTo>
                <a:lnTo>
                  <a:pt x="3471" y="1675"/>
                </a:lnTo>
                <a:lnTo>
                  <a:pt x="3472" y="1685"/>
                </a:lnTo>
                <a:lnTo>
                  <a:pt x="3472" y="1693"/>
                </a:lnTo>
                <a:lnTo>
                  <a:pt x="3473" y="1711"/>
                </a:lnTo>
                <a:lnTo>
                  <a:pt x="3474" y="1730"/>
                </a:lnTo>
                <a:lnTo>
                  <a:pt x="3473" y="1756"/>
                </a:lnTo>
                <a:lnTo>
                  <a:pt x="3471" y="1780"/>
                </a:lnTo>
                <a:lnTo>
                  <a:pt x="3470" y="1792"/>
                </a:lnTo>
                <a:lnTo>
                  <a:pt x="3468" y="1802"/>
                </a:lnTo>
                <a:lnTo>
                  <a:pt x="3466" y="1814"/>
                </a:lnTo>
                <a:lnTo>
                  <a:pt x="3464" y="1824"/>
                </a:lnTo>
                <a:lnTo>
                  <a:pt x="3461" y="1834"/>
                </a:lnTo>
                <a:lnTo>
                  <a:pt x="3459" y="1844"/>
                </a:lnTo>
                <a:lnTo>
                  <a:pt x="3452" y="1862"/>
                </a:lnTo>
                <a:lnTo>
                  <a:pt x="3449" y="1870"/>
                </a:lnTo>
                <a:lnTo>
                  <a:pt x="3445" y="1880"/>
                </a:lnTo>
                <a:lnTo>
                  <a:pt x="3437" y="1894"/>
                </a:lnTo>
                <a:lnTo>
                  <a:pt x="3432" y="1902"/>
                </a:lnTo>
                <a:lnTo>
                  <a:pt x="3427" y="1908"/>
                </a:lnTo>
                <a:lnTo>
                  <a:pt x="3422" y="1914"/>
                </a:lnTo>
                <a:lnTo>
                  <a:pt x="3417" y="1920"/>
                </a:lnTo>
                <a:lnTo>
                  <a:pt x="3406" y="1930"/>
                </a:lnTo>
                <a:lnTo>
                  <a:pt x="3394" y="1938"/>
                </a:lnTo>
                <a:lnTo>
                  <a:pt x="3381" y="1946"/>
                </a:lnTo>
                <a:lnTo>
                  <a:pt x="3367" y="1950"/>
                </a:lnTo>
                <a:lnTo>
                  <a:pt x="3360" y="1952"/>
                </a:lnTo>
                <a:lnTo>
                  <a:pt x="3353" y="1952"/>
                </a:lnTo>
                <a:lnTo>
                  <a:pt x="3337" y="1954"/>
                </a:lnTo>
                <a:close/>
                <a:moveTo>
                  <a:pt x="3582" y="1882"/>
                </a:moveTo>
                <a:lnTo>
                  <a:pt x="3574" y="1866"/>
                </a:lnTo>
                <a:lnTo>
                  <a:pt x="3567" y="1848"/>
                </a:lnTo>
                <a:lnTo>
                  <a:pt x="3562" y="1828"/>
                </a:lnTo>
                <a:lnTo>
                  <a:pt x="3559" y="1816"/>
                </a:lnTo>
                <a:lnTo>
                  <a:pt x="3557" y="1806"/>
                </a:lnTo>
                <a:lnTo>
                  <a:pt x="3554" y="1782"/>
                </a:lnTo>
                <a:lnTo>
                  <a:pt x="3551" y="1756"/>
                </a:lnTo>
                <a:lnTo>
                  <a:pt x="3550" y="1742"/>
                </a:lnTo>
                <a:lnTo>
                  <a:pt x="3550" y="1726"/>
                </a:lnTo>
                <a:lnTo>
                  <a:pt x="3549" y="1697"/>
                </a:lnTo>
                <a:lnTo>
                  <a:pt x="3549" y="1166"/>
                </a:lnTo>
                <a:lnTo>
                  <a:pt x="3615" y="1166"/>
                </a:lnTo>
                <a:lnTo>
                  <a:pt x="3615" y="1691"/>
                </a:lnTo>
                <a:lnTo>
                  <a:pt x="3615" y="1711"/>
                </a:lnTo>
                <a:lnTo>
                  <a:pt x="3616" y="1728"/>
                </a:lnTo>
                <a:lnTo>
                  <a:pt x="3617" y="1744"/>
                </a:lnTo>
                <a:lnTo>
                  <a:pt x="3618" y="1758"/>
                </a:lnTo>
                <a:lnTo>
                  <a:pt x="3620" y="1772"/>
                </a:lnTo>
                <a:lnTo>
                  <a:pt x="3623" y="1784"/>
                </a:lnTo>
                <a:lnTo>
                  <a:pt x="3625" y="1796"/>
                </a:lnTo>
                <a:lnTo>
                  <a:pt x="3629" y="1804"/>
                </a:lnTo>
                <a:lnTo>
                  <a:pt x="3633" y="1814"/>
                </a:lnTo>
                <a:lnTo>
                  <a:pt x="3637" y="1822"/>
                </a:lnTo>
                <a:lnTo>
                  <a:pt x="3643" y="1830"/>
                </a:lnTo>
                <a:lnTo>
                  <a:pt x="3649" y="1836"/>
                </a:lnTo>
                <a:lnTo>
                  <a:pt x="3652" y="1838"/>
                </a:lnTo>
                <a:lnTo>
                  <a:pt x="3655" y="1840"/>
                </a:lnTo>
                <a:lnTo>
                  <a:pt x="3662" y="1844"/>
                </a:lnTo>
                <a:lnTo>
                  <a:pt x="3670" y="1846"/>
                </a:lnTo>
                <a:lnTo>
                  <a:pt x="3678" y="1846"/>
                </a:lnTo>
                <a:lnTo>
                  <a:pt x="3686" y="1846"/>
                </a:lnTo>
                <a:lnTo>
                  <a:pt x="3694" y="1844"/>
                </a:lnTo>
                <a:lnTo>
                  <a:pt x="3701" y="1840"/>
                </a:lnTo>
                <a:lnTo>
                  <a:pt x="3708" y="1836"/>
                </a:lnTo>
                <a:lnTo>
                  <a:pt x="3713" y="1830"/>
                </a:lnTo>
                <a:lnTo>
                  <a:pt x="3719" y="1822"/>
                </a:lnTo>
                <a:lnTo>
                  <a:pt x="3723" y="1814"/>
                </a:lnTo>
                <a:lnTo>
                  <a:pt x="3728" y="1804"/>
                </a:lnTo>
                <a:lnTo>
                  <a:pt x="3731" y="1796"/>
                </a:lnTo>
                <a:lnTo>
                  <a:pt x="3734" y="1784"/>
                </a:lnTo>
                <a:lnTo>
                  <a:pt x="3736" y="1772"/>
                </a:lnTo>
                <a:lnTo>
                  <a:pt x="3738" y="1758"/>
                </a:lnTo>
                <a:lnTo>
                  <a:pt x="3740" y="1744"/>
                </a:lnTo>
                <a:lnTo>
                  <a:pt x="3741" y="1728"/>
                </a:lnTo>
                <a:lnTo>
                  <a:pt x="3741" y="1711"/>
                </a:lnTo>
                <a:lnTo>
                  <a:pt x="3741" y="1691"/>
                </a:lnTo>
                <a:lnTo>
                  <a:pt x="3741" y="1166"/>
                </a:lnTo>
                <a:lnTo>
                  <a:pt x="3807" y="1166"/>
                </a:lnTo>
                <a:lnTo>
                  <a:pt x="3807" y="1697"/>
                </a:lnTo>
                <a:lnTo>
                  <a:pt x="3806" y="1726"/>
                </a:lnTo>
                <a:lnTo>
                  <a:pt x="3805" y="1742"/>
                </a:lnTo>
                <a:lnTo>
                  <a:pt x="3805" y="1756"/>
                </a:lnTo>
                <a:lnTo>
                  <a:pt x="3802" y="1782"/>
                </a:lnTo>
                <a:lnTo>
                  <a:pt x="3798" y="1806"/>
                </a:lnTo>
                <a:lnTo>
                  <a:pt x="3796" y="1816"/>
                </a:lnTo>
                <a:lnTo>
                  <a:pt x="3794" y="1828"/>
                </a:lnTo>
                <a:lnTo>
                  <a:pt x="3788" y="1848"/>
                </a:lnTo>
                <a:lnTo>
                  <a:pt x="3785" y="1856"/>
                </a:lnTo>
                <a:lnTo>
                  <a:pt x="3782" y="1866"/>
                </a:lnTo>
                <a:lnTo>
                  <a:pt x="3779" y="1874"/>
                </a:lnTo>
                <a:lnTo>
                  <a:pt x="3775" y="1882"/>
                </a:lnTo>
                <a:lnTo>
                  <a:pt x="3771" y="1890"/>
                </a:lnTo>
                <a:lnTo>
                  <a:pt x="3766" y="1898"/>
                </a:lnTo>
                <a:lnTo>
                  <a:pt x="3756" y="1914"/>
                </a:lnTo>
                <a:lnTo>
                  <a:pt x="3745" y="1926"/>
                </a:lnTo>
                <a:lnTo>
                  <a:pt x="3739" y="1930"/>
                </a:lnTo>
                <a:lnTo>
                  <a:pt x="3733" y="1936"/>
                </a:lnTo>
                <a:lnTo>
                  <a:pt x="3720" y="1944"/>
                </a:lnTo>
                <a:lnTo>
                  <a:pt x="3714" y="1946"/>
                </a:lnTo>
                <a:lnTo>
                  <a:pt x="3707" y="1950"/>
                </a:lnTo>
                <a:lnTo>
                  <a:pt x="3693" y="1952"/>
                </a:lnTo>
                <a:lnTo>
                  <a:pt x="3685" y="1954"/>
                </a:lnTo>
                <a:lnTo>
                  <a:pt x="3678" y="1954"/>
                </a:lnTo>
                <a:lnTo>
                  <a:pt x="3663" y="1952"/>
                </a:lnTo>
                <a:lnTo>
                  <a:pt x="3649" y="1950"/>
                </a:lnTo>
                <a:lnTo>
                  <a:pt x="3643" y="1946"/>
                </a:lnTo>
                <a:lnTo>
                  <a:pt x="3636" y="1944"/>
                </a:lnTo>
                <a:lnTo>
                  <a:pt x="3624" y="1936"/>
                </a:lnTo>
                <a:lnTo>
                  <a:pt x="3612" y="1926"/>
                </a:lnTo>
                <a:lnTo>
                  <a:pt x="3601" y="1914"/>
                </a:lnTo>
                <a:lnTo>
                  <a:pt x="3591" y="1898"/>
                </a:lnTo>
                <a:lnTo>
                  <a:pt x="3586" y="1890"/>
                </a:lnTo>
                <a:lnTo>
                  <a:pt x="3582" y="1882"/>
                </a:lnTo>
                <a:close/>
                <a:moveTo>
                  <a:pt x="3934" y="1882"/>
                </a:moveTo>
                <a:lnTo>
                  <a:pt x="3927" y="1866"/>
                </a:lnTo>
                <a:lnTo>
                  <a:pt x="3920" y="1848"/>
                </a:lnTo>
                <a:lnTo>
                  <a:pt x="3915" y="1828"/>
                </a:lnTo>
                <a:lnTo>
                  <a:pt x="3912" y="1816"/>
                </a:lnTo>
                <a:lnTo>
                  <a:pt x="3910" y="1806"/>
                </a:lnTo>
                <a:lnTo>
                  <a:pt x="3907" y="1782"/>
                </a:lnTo>
                <a:lnTo>
                  <a:pt x="3904" y="1756"/>
                </a:lnTo>
                <a:lnTo>
                  <a:pt x="3903" y="1742"/>
                </a:lnTo>
                <a:lnTo>
                  <a:pt x="3903" y="1726"/>
                </a:lnTo>
                <a:lnTo>
                  <a:pt x="3902" y="1697"/>
                </a:lnTo>
                <a:lnTo>
                  <a:pt x="3902" y="1166"/>
                </a:lnTo>
                <a:lnTo>
                  <a:pt x="3968" y="1166"/>
                </a:lnTo>
                <a:lnTo>
                  <a:pt x="3968" y="1691"/>
                </a:lnTo>
                <a:lnTo>
                  <a:pt x="3968" y="1711"/>
                </a:lnTo>
                <a:lnTo>
                  <a:pt x="3969" y="1728"/>
                </a:lnTo>
                <a:lnTo>
                  <a:pt x="3970" y="1744"/>
                </a:lnTo>
                <a:lnTo>
                  <a:pt x="3972" y="1758"/>
                </a:lnTo>
                <a:lnTo>
                  <a:pt x="3973" y="1772"/>
                </a:lnTo>
                <a:lnTo>
                  <a:pt x="3976" y="1784"/>
                </a:lnTo>
                <a:lnTo>
                  <a:pt x="3979" y="1796"/>
                </a:lnTo>
                <a:lnTo>
                  <a:pt x="3982" y="1804"/>
                </a:lnTo>
                <a:lnTo>
                  <a:pt x="3986" y="1814"/>
                </a:lnTo>
                <a:lnTo>
                  <a:pt x="3991" y="1822"/>
                </a:lnTo>
                <a:lnTo>
                  <a:pt x="3996" y="1830"/>
                </a:lnTo>
                <a:lnTo>
                  <a:pt x="4002" y="1836"/>
                </a:lnTo>
                <a:lnTo>
                  <a:pt x="4005" y="1838"/>
                </a:lnTo>
                <a:lnTo>
                  <a:pt x="4008" y="1840"/>
                </a:lnTo>
                <a:lnTo>
                  <a:pt x="4015" y="1844"/>
                </a:lnTo>
                <a:lnTo>
                  <a:pt x="4023" y="1846"/>
                </a:lnTo>
                <a:lnTo>
                  <a:pt x="4031" y="1846"/>
                </a:lnTo>
                <a:lnTo>
                  <a:pt x="4040" y="1846"/>
                </a:lnTo>
                <a:lnTo>
                  <a:pt x="4047" y="1844"/>
                </a:lnTo>
                <a:lnTo>
                  <a:pt x="4054" y="1840"/>
                </a:lnTo>
                <a:lnTo>
                  <a:pt x="4061" y="1836"/>
                </a:lnTo>
                <a:lnTo>
                  <a:pt x="4067" y="1830"/>
                </a:lnTo>
                <a:lnTo>
                  <a:pt x="4072" y="1822"/>
                </a:lnTo>
                <a:lnTo>
                  <a:pt x="4077" y="1814"/>
                </a:lnTo>
                <a:lnTo>
                  <a:pt x="4081" y="1804"/>
                </a:lnTo>
                <a:lnTo>
                  <a:pt x="4084" y="1796"/>
                </a:lnTo>
                <a:lnTo>
                  <a:pt x="4087" y="1784"/>
                </a:lnTo>
                <a:lnTo>
                  <a:pt x="4090" y="1772"/>
                </a:lnTo>
                <a:lnTo>
                  <a:pt x="4091" y="1758"/>
                </a:lnTo>
                <a:lnTo>
                  <a:pt x="4093" y="1744"/>
                </a:lnTo>
                <a:lnTo>
                  <a:pt x="4094" y="1728"/>
                </a:lnTo>
                <a:lnTo>
                  <a:pt x="4094" y="1711"/>
                </a:lnTo>
                <a:lnTo>
                  <a:pt x="4094" y="1691"/>
                </a:lnTo>
                <a:lnTo>
                  <a:pt x="4094" y="1166"/>
                </a:lnTo>
                <a:lnTo>
                  <a:pt x="4160" y="1166"/>
                </a:lnTo>
                <a:lnTo>
                  <a:pt x="4160" y="1697"/>
                </a:lnTo>
                <a:lnTo>
                  <a:pt x="4159" y="1726"/>
                </a:lnTo>
                <a:lnTo>
                  <a:pt x="4159" y="1742"/>
                </a:lnTo>
                <a:lnTo>
                  <a:pt x="4158" y="1756"/>
                </a:lnTo>
                <a:lnTo>
                  <a:pt x="4155" y="1782"/>
                </a:lnTo>
                <a:lnTo>
                  <a:pt x="4152" y="1806"/>
                </a:lnTo>
                <a:lnTo>
                  <a:pt x="4149" y="1816"/>
                </a:lnTo>
                <a:lnTo>
                  <a:pt x="4147" y="1828"/>
                </a:lnTo>
                <a:lnTo>
                  <a:pt x="4142" y="1848"/>
                </a:lnTo>
                <a:lnTo>
                  <a:pt x="4139" y="1856"/>
                </a:lnTo>
                <a:lnTo>
                  <a:pt x="4135" y="1866"/>
                </a:lnTo>
                <a:lnTo>
                  <a:pt x="4132" y="1874"/>
                </a:lnTo>
                <a:lnTo>
                  <a:pt x="4128" y="1882"/>
                </a:lnTo>
                <a:lnTo>
                  <a:pt x="4124" y="1890"/>
                </a:lnTo>
                <a:lnTo>
                  <a:pt x="4119" y="1898"/>
                </a:lnTo>
                <a:lnTo>
                  <a:pt x="4109" y="1914"/>
                </a:lnTo>
                <a:lnTo>
                  <a:pt x="4098" y="1926"/>
                </a:lnTo>
                <a:lnTo>
                  <a:pt x="4092" y="1930"/>
                </a:lnTo>
                <a:lnTo>
                  <a:pt x="4086" y="1936"/>
                </a:lnTo>
                <a:lnTo>
                  <a:pt x="4073" y="1944"/>
                </a:lnTo>
                <a:lnTo>
                  <a:pt x="4067" y="1946"/>
                </a:lnTo>
                <a:lnTo>
                  <a:pt x="4060" y="1950"/>
                </a:lnTo>
                <a:lnTo>
                  <a:pt x="4046" y="1952"/>
                </a:lnTo>
                <a:lnTo>
                  <a:pt x="4039" y="1954"/>
                </a:lnTo>
                <a:lnTo>
                  <a:pt x="4031" y="1954"/>
                </a:lnTo>
                <a:lnTo>
                  <a:pt x="4017" y="1952"/>
                </a:lnTo>
                <a:lnTo>
                  <a:pt x="4003" y="1950"/>
                </a:lnTo>
                <a:lnTo>
                  <a:pt x="3996" y="1946"/>
                </a:lnTo>
                <a:lnTo>
                  <a:pt x="3989" y="1944"/>
                </a:lnTo>
                <a:lnTo>
                  <a:pt x="3977" y="1936"/>
                </a:lnTo>
                <a:lnTo>
                  <a:pt x="3965" y="1926"/>
                </a:lnTo>
                <a:lnTo>
                  <a:pt x="3954" y="1914"/>
                </a:lnTo>
                <a:lnTo>
                  <a:pt x="3943" y="1898"/>
                </a:lnTo>
                <a:lnTo>
                  <a:pt x="3938" y="1890"/>
                </a:lnTo>
                <a:lnTo>
                  <a:pt x="3934" y="1882"/>
                </a:lnTo>
                <a:close/>
                <a:moveTo>
                  <a:pt x="4370" y="1954"/>
                </a:moveTo>
                <a:lnTo>
                  <a:pt x="4354" y="1954"/>
                </a:lnTo>
                <a:lnTo>
                  <a:pt x="4339" y="1950"/>
                </a:lnTo>
                <a:lnTo>
                  <a:pt x="4324" y="1944"/>
                </a:lnTo>
                <a:lnTo>
                  <a:pt x="4317" y="1940"/>
                </a:lnTo>
                <a:lnTo>
                  <a:pt x="4310" y="1936"/>
                </a:lnTo>
                <a:lnTo>
                  <a:pt x="4298" y="1928"/>
                </a:lnTo>
                <a:lnTo>
                  <a:pt x="4292" y="1922"/>
                </a:lnTo>
                <a:lnTo>
                  <a:pt x="4287" y="1916"/>
                </a:lnTo>
                <a:lnTo>
                  <a:pt x="4277" y="1902"/>
                </a:lnTo>
                <a:lnTo>
                  <a:pt x="4273" y="1896"/>
                </a:lnTo>
                <a:lnTo>
                  <a:pt x="4268" y="1888"/>
                </a:lnTo>
                <a:lnTo>
                  <a:pt x="4264" y="1880"/>
                </a:lnTo>
                <a:lnTo>
                  <a:pt x="4261" y="1872"/>
                </a:lnTo>
                <a:lnTo>
                  <a:pt x="4257" y="1864"/>
                </a:lnTo>
                <a:lnTo>
                  <a:pt x="4254" y="1854"/>
                </a:lnTo>
                <a:lnTo>
                  <a:pt x="4248" y="1834"/>
                </a:lnTo>
                <a:lnTo>
                  <a:pt x="4244" y="1814"/>
                </a:lnTo>
                <a:lnTo>
                  <a:pt x="4242" y="1804"/>
                </a:lnTo>
                <a:lnTo>
                  <a:pt x="4240" y="1792"/>
                </a:lnTo>
                <a:lnTo>
                  <a:pt x="4237" y="1770"/>
                </a:lnTo>
                <a:lnTo>
                  <a:pt x="4236" y="1746"/>
                </a:lnTo>
                <a:lnTo>
                  <a:pt x="4235" y="1732"/>
                </a:lnTo>
                <a:lnTo>
                  <a:pt x="4235" y="1720"/>
                </a:lnTo>
                <a:lnTo>
                  <a:pt x="4298" y="1693"/>
                </a:lnTo>
                <a:lnTo>
                  <a:pt x="4298" y="1714"/>
                </a:lnTo>
                <a:lnTo>
                  <a:pt x="4299" y="1734"/>
                </a:lnTo>
                <a:lnTo>
                  <a:pt x="4301" y="1750"/>
                </a:lnTo>
                <a:lnTo>
                  <a:pt x="4303" y="1766"/>
                </a:lnTo>
                <a:lnTo>
                  <a:pt x="4305" y="1774"/>
                </a:lnTo>
                <a:lnTo>
                  <a:pt x="4306" y="1782"/>
                </a:lnTo>
                <a:lnTo>
                  <a:pt x="4310" y="1794"/>
                </a:lnTo>
                <a:lnTo>
                  <a:pt x="4314" y="1804"/>
                </a:lnTo>
                <a:lnTo>
                  <a:pt x="4318" y="1814"/>
                </a:lnTo>
                <a:lnTo>
                  <a:pt x="4324" y="1824"/>
                </a:lnTo>
                <a:lnTo>
                  <a:pt x="4330" y="1830"/>
                </a:lnTo>
                <a:lnTo>
                  <a:pt x="4336" y="1836"/>
                </a:lnTo>
                <a:lnTo>
                  <a:pt x="4343" y="1840"/>
                </a:lnTo>
                <a:lnTo>
                  <a:pt x="4350" y="1844"/>
                </a:lnTo>
                <a:lnTo>
                  <a:pt x="4357" y="1846"/>
                </a:lnTo>
                <a:lnTo>
                  <a:pt x="4365" y="1848"/>
                </a:lnTo>
                <a:lnTo>
                  <a:pt x="4374" y="1848"/>
                </a:lnTo>
                <a:lnTo>
                  <a:pt x="4381" y="1848"/>
                </a:lnTo>
                <a:lnTo>
                  <a:pt x="4388" y="1846"/>
                </a:lnTo>
                <a:lnTo>
                  <a:pt x="4395" y="1844"/>
                </a:lnTo>
                <a:lnTo>
                  <a:pt x="4401" y="1842"/>
                </a:lnTo>
                <a:lnTo>
                  <a:pt x="4407" y="1838"/>
                </a:lnTo>
                <a:lnTo>
                  <a:pt x="4413" y="1832"/>
                </a:lnTo>
                <a:lnTo>
                  <a:pt x="4418" y="1826"/>
                </a:lnTo>
                <a:lnTo>
                  <a:pt x="4423" y="1820"/>
                </a:lnTo>
                <a:lnTo>
                  <a:pt x="4427" y="1812"/>
                </a:lnTo>
                <a:lnTo>
                  <a:pt x="4431" y="1804"/>
                </a:lnTo>
                <a:lnTo>
                  <a:pt x="4434" y="1796"/>
                </a:lnTo>
                <a:lnTo>
                  <a:pt x="4437" y="1786"/>
                </a:lnTo>
                <a:lnTo>
                  <a:pt x="4439" y="1774"/>
                </a:lnTo>
                <a:lnTo>
                  <a:pt x="4440" y="1770"/>
                </a:lnTo>
                <a:lnTo>
                  <a:pt x="4441" y="1764"/>
                </a:lnTo>
                <a:lnTo>
                  <a:pt x="4442" y="1752"/>
                </a:lnTo>
                <a:lnTo>
                  <a:pt x="4442" y="1738"/>
                </a:lnTo>
                <a:lnTo>
                  <a:pt x="4442" y="1728"/>
                </a:lnTo>
                <a:lnTo>
                  <a:pt x="4442" y="1718"/>
                </a:lnTo>
                <a:lnTo>
                  <a:pt x="4441" y="1711"/>
                </a:lnTo>
                <a:lnTo>
                  <a:pt x="4439" y="1701"/>
                </a:lnTo>
                <a:lnTo>
                  <a:pt x="4437" y="1693"/>
                </a:lnTo>
                <a:lnTo>
                  <a:pt x="4435" y="1685"/>
                </a:lnTo>
                <a:lnTo>
                  <a:pt x="4433" y="1677"/>
                </a:lnTo>
                <a:lnTo>
                  <a:pt x="4430" y="1669"/>
                </a:lnTo>
                <a:lnTo>
                  <a:pt x="4422" y="1653"/>
                </a:lnTo>
                <a:lnTo>
                  <a:pt x="4418" y="1645"/>
                </a:lnTo>
                <a:lnTo>
                  <a:pt x="4413" y="1639"/>
                </a:lnTo>
                <a:lnTo>
                  <a:pt x="4402" y="1625"/>
                </a:lnTo>
                <a:lnTo>
                  <a:pt x="4389" y="1613"/>
                </a:lnTo>
                <a:lnTo>
                  <a:pt x="4325" y="1555"/>
                </a:lnTo>
                <a:lnTo>
                  <a:pt x="4315" y="1547"/>
                </a:lnTo>
                <a:lnTo>
                  <a:pt x="4305" y="1537"/>
                </a:lnTo>
                <a:lnTo>
                  <a:pt x="4289" y="1517"/>
                </a:lnTo>
                <a:lnTo>
                  <a:pt x="4275" y="1497"/>
                </a:lnTo>
                <a:lnTo>
                  <a:pt x="4270" y="1485"/>
                </a:lnTo>
                <a:lnTo>
                  <a:pt x="4264" y="1473"/>
                </a:lnTo>
                <a:lnTo>
                  <a:pt x="4260" y="1461"/>
                </a:lnTo>
                <a:lnTo>
                  <a:pt x="4255" y="1447"/>
                </a:lnTo>
                <a:lnTo>
                  <a:pt x="4252" y="1433"/>
                </a:lnTo>
                <a:lnTo>
                  <a:pt x="4249" y="1417"/>
                </a:lnTo>
                <a:lnTo>
                  <a:pt x="4247" y="1401"/>
                </a:lnTo>
                <a:lnTo>
                  <a:pt x="4246" y="1393"/>
                </a:lnTo>
                <a:lnTo>
                  <a:pt x="4245" y="1385"/>
                </a:lnTo>
                <a:lnTo>
                  <a:pt x="4244" y="1367"/>
                </a:lnTo>
                <a:lnTo>
                  <a:pt x="4244" y="1347"/>
                </a:lnTo>
                <a:lnTo>
                  <a:pt x="4244" y="1335"/>
                </a:lnTo>
                <a:lnTo>
                  <a:pt x="4245" y="1323"/>
                </a:lnTo>
                <a:lnTo>
                  <a:pt x="4246" y="1311"/>
                </a:lnTo>
                <a:lnTo>
                  <a:pt x="4247" y="1299"/>
                </a:lnTo>
                <a:lnTo>
                  <a:pt x="4248" y="1289"/>
                </a:lnTo>
                <a:lnTo>
                  <a:pt x="4250" y="1279"/>
                </a:lnTo>
                <a:lnTo>
                  <a:pt x="4254" y="1259"/>
                </a:lnTo>
                <a:lnTo>
                  <a:pt x="4257" y="1249"/>
                </a:lnTo>
                <a:lnTo>
                  <a:pt x="4260" y="1241"/>
                </a:lnTo>
                <a:lnTo>
                  <a:pt x="4266" y="1225"/>
                </a:lnTo>
                <a:lnTo>
                  <a:pt x="4273" y="1210"/>
                </a:lnTo>
                <a:lnTo>
                  <a:pt x="4277" y="1204"/>
                </a:lnTo>
                <a:lnTo>
                  <a:pt x="4282" y="1198"/>
                </a:lnTo>
                <a:lnTo>
                  <a:pt x="4291" y="1186"/>
                </a:lnTo>
                <a:lnTo>
                  <a:pt x="4301" y="1176"/>
                </a:lnTo>
                <a:lnTo>
                  <a:pt x="4311" y="1166"/>
                </a:lnTo>
                <a:lnTo>
                  <a:pt x="4323" y="1160"/>
                </a:lnTo>
                <a:lnTo>
                  <a:pt x="4335" y="1154"/>
                </a:lnTo>
                <a:lnTo>
                  <a:pt x="4347" y="1150"/>
                </a:lnTo>
                <a:lnTo>
                  <a:pt x="4360" y="1148"/>
                </a:lnTo>
                <a:lnTo>
                  <a:pt x="4373" y="1148"/>
                </a:lnTo>
                <a:lnTo>
                  <a:pt x="4388" y="1150"/>
                </a:lnTo>
                <a:lnTo>
                  <a:pt x="4403" y="1152"/>
                </a:lnTo>
                <a:lnTo>
                  <a:pt x="4416" y="1158"/>
                </a:lnTo>
                <a:lnTo>
                  <a:pt x="4422" y="1162"/>
                </a:lnTo>
                <a:lnTo>
                  <a:pt x="4428" y="1166"/>
                </a:lnTo>
                <a:lnTo>
                  <a:pt x="4440" y="1174"/>
                </a:lnTo>
                <a:lnTo>
                  <a:pt x="4450" y="1186"/>
                </a:lnTo>
                <a:lnTo>
                  <a:pt x="4459" y="1198"/>
                </a:lnTo>
                <a:lnTo>
                  <a:pt x="4467" y="1212"/>
                </a:lnTo>
                <a:lnTo>
                  <a:pt x="4471" y="1218"/>
                </a:lnTo>
                <a:lnTo>
                  <a:pt x="4474" y="1225"/>
                </a:lnTo>
                <a:lnTo>
                  <a:pt x="4477" y="1233"/>
                </a:lnTo>
                <a:lnTo>
                  <a:pt x="4480" y="1241"/>
                </a:lnTo>
                <a:lnTo>
                  <a:pt x="4485" y="1259"/>
                </a:lnTo>
                <a:lnTo>
                  <a:pt x="4490" y="1275"/>
                </a:lnTo>
                <a:lnTo>
                  <a:pt x="4493" y="1293"/>
                </a:lnTo>
                <a:lnTo>
                  <a:pt x="4495" y="1313"/>
                </a:lnTo>
                <a:lnTo>
                  <a:pt x="4497" y="1331"/>
                </a:lnTo>
                <a:lnTo>
                  <a:pt x="4497" y="1349"/>
                </a:lnTo>
                <a:lnTo>
                  <a:pt x="4435" y="1375"/>
                </a:lnTo>
                <a:lnTo>
                  <a:pt x="4435" y="1359"/>
                </a:lnTo>
                <a:lnTo>
                  <a:pt x="4433" y="1345"/>
                </a:lnTo>
                <a:lnTo>
                  <a:pt x="4432" y="1331"/>
                </a:lnTo>
                <a:lnTo>
                  <a:pt x="4430" y="1319"/>
                </a:lnTo>
                <a:lnTo>
                  <a:pt x="4427" y="1309"/>
                </a:lnTo>
                <a:lnTo>
                  <a:pt x="4426" y="1303"/>
                </a:lnTo>
                <a:lnTo>
                  <a:pt x="4424" y="1299"/>
                </a:lnTo>
                <a:lnTo>
                  <a:pt x="4421" y="1289"/>
                </a:lnTo>
                <a:lnTo>
                  <a:pt x="4417" y="1281"/>
                </a:lnTo>
                <a:lnTo>
                  <a:pt x="4413" y="1275"/>
                </a:lnTo>
                <a:lnTo>
                  <a:pt x="4408" y="1269"/>
                </a:lnTo>
                <a:lnTo>
                  <a:pt x="4403" y="1265"/>
                </a:lnTo>
                <a:lnTo>
                  <a:pt x="4397" y="1261"/>
                </a:lnTo>
                <a:lnTo>
                  <a:pt x="4391" y="1257"/>
                </a:lnTo>
                <a:lnTo>
                  <a:pt x="4385" y="1255"/>
                </a:lnTo>
                <a:lnTo>
                  <a:pt x="4378" y="1255"/>
                </a:lnTo>
                <a:lnTo>
                  <a:pt x="4370" y="1253"/>
                </a:lnTo>
                <a:lnTo>
                  <a:pt x="4358" y="1255"/>
                </a:lnTo>
                <a:lnTo>
                  <a:pt x="4346" y="1259"/>
                </a:lnTo>
                <a:lnTo>
                  <a:pt x="4341" y="1263"/>
                </a:lnTo>
                <a:lnTo>
                  <a:pt x="4336" y="1267"/>
                </a:lnTo>
                <a:lnTo>
                  <a:pt x="4331" y="1271"/>
                </a:lnTo>
                <a:lnTo>
                  <a:pt x="4327" y="1275"/>
                </a:lnTo>
                <a:lnTo>
                  <a:pt x="4323" y="1281"/>
                </a:lnTo>
                <a:lnTo>
                  <a:pt x="4319" y="1287"/>
                </a:lnTo>
                <a:lnTo>
                  <a:pt x="4316" y="1295"/>
                </a:lnTo>
                <a:lnTo>
                  <a:pt x="4313" y="1303"/>
                </a:lnTo>
                <a:lnTo>
                  <a:pt x="4311" y="1311"/>
                </a:lnTo>
                <a:lnTo>
                  <a:pt x="4310" y="1321"/>
                </a:lnTo>
                <a:lnTo>
                  <a:pt x="4309" y="1331"/>
                </a:lnTo>
                <a:lnTo>
                  <a:pt x="4308" y="1341"/>
                </a:lnTo>
                <a:lnTo>
                  <a:pt x="4309" y="1351"/>
                </a:lnTo>
                <a:lnTo>
                  <a:pt x="4309" y="1361"/>
                </a:lnTo>
                <a:lnTo>
                  <a:pt x="4310" y="1371"/>
                </a:lnTo>
                <a:lnTo>
                  <a:pt x="4311" y="1379"/>
                </a:lnTo>
                <a:lnTo>
                  <a:pt x="4313" y="1387"/>
                </a:lnTo>
                <a:lnTo>
                  <a:pt x="4315" y="1395"/>
                </a:lnTo>
                <a:lnTo>
                  <a:pt x="4318" y="1403"/>
                </a:lnTo>
                <a:lnTo>
                  <a:pt x="4321" y="1409"/>
                </a:lnTo>
                <a:lnTo>
                  <a:pt x="4325" y="1415"/>
                </a:lnTo>
                <a:lnTo>
                  <a:pt x="4328" y="1421"/>
                </a:lnTo>
                <a:lnTo>
                  <a:pt x="4337" y="1433"/>
                </a:lnTo>
                <a:lnTo>
                  <a:pt x="4347" y="1445"/>
                </a:lnTo>
                <a:lnTo>
                  <a:pt x="4359" y="1457"/>
                </a:lnTo>
                <a:lnTo>
                  <a:pt x="4421" y="1511"/>
                </a:lnTo>
                <a:lnTo>
                  <a:pt x="4431" y="1521"/>
                </a:lnTo>
                <a:lnTo>
                  <a:pt x="4442" y="1531"/>
                </a:lnTo>
                <a:lnTo>
                  <a:pt x="4451" y="1541"/>
                </a:lnTo>
                <a:lnTo>
                  <a:pt x="4459" y="1553"/>
                </a:lnTo>
                <a:lnTo>
                  <a:pt x="4467" y="1565"/>
                </a:lnTo>
                <a:lnTo>
                  <a:pt x="4474" y="1575"/>
                </a:lnTo>
                <a:lnTo>
                  <a:pt x="4480" y="1589"/>
                </a:lnTo>
                <a:lnTo>
                  <a:pt x="4486" y="1601"/>
                </a:lnTo>
                <a:lnTo>
                  <a:pt x="4491" y="1615"/>
                </a:lnTo>
                <a:lnTo>
                  <a:pt x="4495" y="1629"/>
                </a:lnTo>
                <a:lnTo>
                  <a:pt x="4499" y="1643"/>
                </a:lnTo>
                <a:lnTo>
                  <a:pt x="4502" y="1659"/>
                </a:lnTo>
                <a:lnTo>
                  <a:pt x="4504" y="1675"/>
                </a:lnTo>
                <a:lnTo>
                  <a:pt x="4505" y="1685"/>
                </a:lnTo>
                <a:lnTo>
                  <a:pt x="4505" y="1693"/>
                </a:lnTo>
                <a:lnTo>
                  <a:pt x="4506" y="1711"/>
                </a:lnTo>
                <a:lnTo>
                  <a:pt x="4507" y="1730"/>
                </a:lnTo>
                <a:lnTo>
                  <a:pt x="4506" y="1756"/>
                </a:lnTo>
                <a:lnTo>
                  <a:pt x="4504" y="1780"/>
                </a:lnTo>
                <a:lnTo>
                  <a:pt x="4503" y="1792"/>
                </a:lnTo>
                <a:lnTo>
                  <a:pt x="4501" y="1802"/>
                </a:lnTo>
                <a:lnTo>
                  <a:pt x="4499" y="1814"/>
                </a:lnTo>
                <a:lnTo>
                  <a:pt x="4497" y="1824"/>
                </a:lnTo>
                <a:lnTo>
                  <a:pt x="4494" y="1834"/>
                </a:lnTo>
                <a:lnTo>
                  <a:pt x="4492" y="1844"/>
                </a:lnTo>
                <a:lnTo>
                  <a:pt x="4485" y="1862"/>
                </a:lnTo>
                <a:lnTo>
                  <a:pt x="4482" y="1870"/>
                </a:lnTo>
                <a:lnTo>
                  <a:pt x="4478" y="1880"/>
                </a:lnTo>
                <a:lnTo>
                  <a:pt x="4470" y="1894"/>
                </a:lnTo>
                <a:lnTo>
                  <a:pt x="4465" y="1902"/>
                </a:lnTo>
                <a:lnTo>
                  <a:pt x="4460" y="1908"/>
                </a:lnTo>
                <a:lnTo>
                  <a:pt x="4455" y="1914"/>
                </a:lnTo>
                <a:lnTo>
                  <a:pt x="4450" y="1920"/>
                </a:lnTo>
                <a:lnTo>
                  <a:pt x="4439" y="1930"/>
                </a:lnTo>
                <a:lnTo>
                  <a:pt x="4427" y="1938"/>
                </a:lnTo>
                <a:lnTo>
                  <a:pt x="4414" y="1946"/>
                </a:lnTo>
                <a:lnTo>
                  <a:pt x="4400" y="1950"/>
                </a:lnTo>
                <a:lnTo>
                  <a:pt x="4393" y="1952"/>
                </a:lnTo>
                <a:lnTo>
                  <a:pt x="4386" y="1952"/>
                </a:lnTo>
                <a:lnTo>
                  <a:pt x="4370" y="1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514686-3B53-7DBA-FB66-533439B110BF}"/>
              </a:ext>
            </a:extLst>
          </p:cNvPr>
          <p:cNvSpPr txBox="1"/>
          <p:nvPr userDrawn="1"/>
        </p:nvSpPr>
        <p:spPr>
          <a:xfrm>
            <a:off x="2814564" y="3111810"/>
            <a:ext cx="3514873" cy="24237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575" kern="100">
                <a:solidFill>
                  <a:schemeClr val="bg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Maa, jota rakennetaan hyvin, voi hyvin.</a:t>
            </a:r>
            <a:endParaRPr lang="en-FI" sz="1575" kern="100">
              <a:solidFill>
                <a:schemeClr val="bg1"/>
              </a:solidFill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8297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741592-5637-53A7-FB62-CBF792F15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060423A-D3C4-569E-1297-E14A9E68D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8A3C9F-7EB6-E026-3E80-BE93A020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7FE0-5674-4649-8B25-24962641199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810F6CE-D56D-1E98-8348-915B5BB24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601875A-7AC9-8B0B-059C-6195137DF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4C5C4-5ADD-48A1-A412-F98C0A6FD66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83439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CB22F1-83D4-943B-17F3-5674A9BDE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9121BD-9816-78F4-2444-A1A3BA9BA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86BCB50-F999-C0AF-B35B-2A149BFD4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97FE0-5674-4649-8B25-249626411997}" type="datetimeFigureOut">
              <a:rPr lang="fi-FI" smtClean="0"/>
              <a:t>20.10.2026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11CE0C-3988-5B4B-880A-6819D8B33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8AD8B4-D06E-97F4-87E6-BE6D0208B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4C5C4-5ADD-48A1-A412-F98C0A6FD66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90088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loitusdia Sinin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89437-0A9F-6907-E834-ECE3DB625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0113" y="1545432"/>
            <a:ext cx="7343775" cy="1728397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A9B7E5-3139-76AA-C2C3-60620F1D9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3381840"/>
            <a:ext cx="7343775" cy="648072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 noProof="0"/>
              <a:t>Muokkaa alaotsikon perustyyliä napsautt.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98F4D-E89B-8263-EB37-8F8B305D4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23.1.2024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B5C31-D7B7-0A4A-9FF1-A8910751F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B9B765-A518-625F-2D82-59131FF13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97DE48D-705B-612C-7DFA-B303012D79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8941" y="4137924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F5A17A4-EA2D-AFFF-38DF-9699B925D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98941" y="4353948"/>
            <a:ext cx="7344947" cy="21602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2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95BCEF6F-97FD-D605-C030-0DC33FA59E00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305527" y="250031"/>
            <a:ext cx="1743752" cy="378000"/>
          </a:xfrm>
          <a:custGeom>
            <a:avLst/>
            <a:gdLst>
              <a:gd name="T0" fmla="*/ 11 w 4507"/>
              <a:gd name="T1" fmla="*/ 18 h 1954"/>
              <a:gd name="T2" fmla="*/ 659 w 4507"/>
              <a:gd name="T3" fmla="*/ 297 h 1954"/>
              <a:gd name="T4" fmla="*/ 666 w 4507"/>
              <a:gd name="T5" fmla="*/ 916 h 1954"/>
              <a:gd name="T6" fmla="*/ 347 w 4507"/>
              <a:gd name="T7" fmla="*/ 880 h 1954"/>
              <a:gd name="T8" fmla="*/ 471 w 4507"/>
              <a:gd name="T9" fmla="*/ 675 h 1954"/>
              <a:gd name="T10" fmla="*/ 375 w 4507"/>
              <a:gd name="T11" fmla="*/ 401 h 1954"/>
              <a:gd name="T12" fmla="*/ 1722 w 4507"/>
              <a:gd name="T13" fmla="*/ 26 h 1954"/>
              <a:gd name="T14" fmla="*/ 1804 w 4507"/>
              <a:gd name="T15" fmla="*/ 309 h 1954"/>
              <a:gd name="T16" fmla="*/ 1741 w 4507"/>
              <a:gd name="T17" fmla="*/ 269 h 1954"/>
              <a:gd name="T18" fmla="*/ 1854 w 4507"/>
              <a:gd name="T19" fmla="*/ 788 h 1954"/>
              <a:gd name="T20" fmla="*/ 2410 w 4507"/>
              <a:gd name="T21" fmla="*/ 18 h 1954"/>
              <a:gd name="T22" fmla="*/ 3053 w 4507"/>
              <a:gd name="T23" fmla="*/ 553 h 1954"/>
              <a:gd name="T24" fmla="*/ 3419 w 4507"/>
              <a:gd name="T25" fmla="*/ 539 h 1954"/>
              <a:gd name="T26" fmla="*/ 3595 w 4507"/>
              <a:gd name="T27" fmla="*/ 659 h 1954"/>
              <a:gd name="T28" fmla="*/ 3699 w 4507"/>
              <a:gd name="T29" fmla="*/ 697 h 1954"/>
              <a:gd name="T30" fmla="*/ 3842 w 4507"/>
              <a:gd name="T31" fmla="*/ 595 h 1954"/>
              <a:gd name="T32" fmla="*/ 3700 w 4507"/>
              <a:gd name="T33" fmla="*/ 806 h 1954"/>
              <a:gd name="T34" fmla="*/ 3943 w 4507"/>
              <a:gd name="T35" fmla="*/ 725 h 1954"/>
              <a:gd name="T36" fmla="*/ 4018 w 4507"/>
              <a:gd name="T37" fmla="*/ 689 h 1954"/>
              <a:gd name="T38" fmla="*/ 4124 w 4507"/>
              <a:gd name="T39" fmla="*/ 581 h 1954"/>
              <a:gd name="T40" fmla="*/ 3931 w 4507"/>
              <a:gd name="T41" fmla="*/ 269 h 1954"/>
              <a:gd name="T42" fmla="*/ 4017 w 4507"/>
              <a:gd name="T43" fmla="*/ 6 h 1954"/>
              <a:gd name="T44" fmla="*/ 4117 w 4507"/>
              <a:gd name="T45" fmla="*/ 228 h 1954"/>
              <a:gd name="T46" fmla="*/ 4005 w 4507"/>
              <a:gd name="T47" fmla="*/ 134 h 1954"/>
              <a:gd name="T48" fmla="*/ 4123 w 4507"/>
              <a:gd name="T49" fmla="*/ 383 h 1954"/>
              <a:gd name="T50" fmla="*/ 4174 w 4507"/>
              <a:gd name="T51" fmla="*/ 697 h 1954"/>
              <a:gd name="T52" fmla="*/ 1767 w 4507"/>
              <a:gd name="T53" fmla="*/ 1273 h 1954"/>
              <a:gd name="T54" fmla="*/ 2197 w 4507"/>
              <a:gd name="T55" fmla="*/ 1926 h 1954"/>
              <a:gd name="T56" fmla="*/ 2114 w 4507"/>
              <a:gd name="T57" fmla="*/ 1551 h 1954"/>
              <a:gd name="T58" fmla="*/ 2226 w 4507"/>
              <a:gd name="T59" fmla="*/ 1156 h 1954"/>
              <a:gd name="T60" fmla="*/ 2385 w 4507"/>
              <a:gd name="T61" fmla="*/ 1313 h 1954"/>
              <a:gd name="T62" fmla="*/ 2373 w 4507"/>
              <a:gd name="T63" fmla="*/ 1834 h 1954"/>
              <a:gd name="T64" fmla="*/ 2227 w 4507"/>
              <a:gd name="T65" fmla="*/ 1271 h 1954"/>
              <a:gd name="T66" fmla="*/ 2192 w 4507"/>
              <a:gd name="T67" fmla="*/ 1738 h 1954"/>
              <a:gd name="T68" fmla="*/ 2323 w 4507"/>
              <a:gd name="T69" fmla="*/ 1760 h 1954"/>
              <a:gd name="T70" fmla="*/ 2273 w 4507"/>
              <a:gd name="T71" fmla="*/ 1259 h 1954"/>
              <a:gd name="T72" fmla="*/ 3321 w 4507"/>
              <a:gd name="T73" fmla="*/ 1954 h 1954"/>
              <a:gd name="T74" fmla="*/ 3265 w 4507"/>
              <a:gd name="T75" fmla="*/ 1693 h 1954"/>
              <a:gd name="T76" fmla="*/ 3380 w 4507"/>
              <a:gd name="T77" fmla="*/ 1832 h 1954"/>
              <a:gd name="T78" fmla="*/ 3369 w 4507"/>
              <a:gd name="T79" fmla="*/ 1625 h 1954"/>
              <a:gd name="T80" fmla="*/ 3218 w 4507"/>
              <a:gd name="T81" fmla="*/ 1279 h 1954"/>
              <a:gd name="T82" fmla="*/ 3426 w 4507"/>
              <a:gd name="T83" fmla="*/ 1198 h 1954"/>
              <a:gd name="T84" fmla="*/ 3370 w 4507"/>
              <a:gd name="T85" fmla="*/ 1265 h 1954"/>
              <a:gd name="T86" fmla="*/ 3279 w 4507"/>
              <a:gd name="T87" fmla="*/ 1379 h 1954"/>
              <a:gd name="T88" fmla="*/ 3471 w 4507"/>
              <a:gd name="T89" fmla="*/ 1675 h 1954"/>
              <a:gd name="T90" fmla="*/ 3381 w 4507"/>
              <a:gd name="T91" fmla="*/ 1946 h 1954"/>
              <a:gd name="T92" fmla="*/ 3620 w 4507"/>
              <a:gd name="T93" fmla="*/ 1772 h 1954"/>
              <a:gd name="T94" fmla="*/ 3736 w 4507"/>
              <a:gd name="T95" fmla="*/ 1772 h 1954"/>
              <a:gd name="T96" fmla="*/ 3756 w 4507"/>
              <a:gd name="T97" fmla="*/ 1914 h 1954"/>
              <a:gd name="T98" fmla="*/ 3915 w 4507"/>
              <a:gd name="T99" fmla="*/ 1828 h 1954"/>
              <a:gd name="T100" fmla="*/ 4005 w 4507"/>
              <a:gd name="T101" fmla="*/ 1838 h 1954"/>
              <a:gd name="T102" fmla="*/ 4160 w 4507"/>
              <a:gd name="T103" fmla="*/ 1697 h 1954"/>
              <a:gd name="T104" fmla="*/ 4039 w 4507"/>
              <a:gd name="T105" fmla="*/ 1954 h 1954"/>
              <a:gd name="T106" fmla="*/ 4268 w 4507"/>
              <a:gd name="T107" fmla="*/ 1888 h 1954"/>
              <a:gd name="T108" fmla="*/ 4324 w 4507"/>
              <a:gd name="T109" fmla="*/ 1824 h 1954"/>
              <a:gd name="T110" fmla="*/ 4442 w 4507"/>
              <a:gd name="T111" fmla="*/ 1752 h 1954"/>
              <a:gd name="T112" fmla="*/ 4255 w 4507"/>
              <a:gd name="T113" fmla="*/ 1447 h 1954"/>
              <a:gd name="T114" fmla="*/ 4311 w 4507"/>
              <a:gd name="T115" fmla="*/ 1166 h 1954"/>
              <a:gd name="T116" fmla="*/ 4497 w 4507"/>
              <a:gd name="T117" fmla="*/ 1331 h 1954"/>
              <a:gd name="T118" fmla="*/ 4336 w 4507"/>
              <a:gd name="T119" fmla="*/ 1267 h 1954"/>
              <a:gd name="T120" fmla="*/ 4359 w 4507"/>
              <a:gd name="T121" fmla="*/ 1457 h 1954"/>
              <a:gd name="T122" fmla="*/ 4499 w 4507"/>
              <a:gd name="T123" fmla="*/ 1814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507" h="1954">
                <a:moveTo>
                  <a:pt x="4307" y="327"/>
                </a:moveTo>
                <a:lnTo>
                  <a:pt x="4377" y="327"/>
                </a:lnTo>
                <a:lnTo>
                  <a:pt x="4377" y="463"/>
                </a:lnTo>
                <a:lnTo>
                  <a:pt x="4307" y="463"/>
                </a:lnTo>
                <a:lnTo>
                  <a:pt x="4307" y="327"/>
                </a:lnTo>
                <a:close/>
                <a:moveTo>
                  <a:pt x="1248" y="18"/>
                </a:moveTo>
                <a:lnTo>
                  <a:pt x="1248" y="473"/>
                </a:lnTo>
                <a:lnTo>
                  <a:pt x="1051" y="473"/>
                </a:lnTo>
                <a:lnTo>
                  <a:pt x="1051" y="1936"/>
                </a:lnTo>
                <a:lnTo>
                  <a:pt x="821" y="1936"/>
                </a:lnTo>
                <a:lnTo>
                  <a:pt x="821" y="473"/>
                </a:lnTo>
                <a:lnTo>
                  <a:pt x="655" y="18"/>
                </a:lnTo>
                <a:lnTo>
                  <a:pt x="1248" y="18"/>
                </a:lnTo>
                <a:close/>
                <a:moveTo>
                  <a:pt x="0" y="1481"/>
                </a:moveTo>
                <a:lnTo>
                  <a:pt x="230" y="1481"/>
                </a:lnTo>
                <a:lnTo>
                  <a:pt x="230" y="1936"/>
                </a:lnTo>
                <a:lnTo>
                  <a:pt x="0" y="1936"/>
                </a:lnTo>
                <a:lnTo>
                  <a:pt x="0" y="1481"/>
                </a:lnTo>
                <a:close/>
                <a:moveTo>
                  <a:pt x="487" y="1186"/>
                </a:moveTo>
                <a:lnTo>
                  <a:pt x="752" y="1936"/>
                </a:lnTo>
                <a:lnTo>
                  <a:pt x="495" y="1936"/>
                </a:lnTo>
                <a:lnTo>
                  <a:pt x="11" y="559"/>
                </a:lnTo>
                <a:lnTo>
                  <a:pt x="11" y="18"/>
                </a:lnTo>
                <a:lnTo>
                  <a:pt x="309" y="18"/>
                </a:lnTo>
                <a:lnTo>
                  <a:pt x="335" y="18"/>
                </a:lnTo>
                <a:lnTo>
                  <a:pt x="359" y="20"/>
                </a:lnTo>
                <a:lnTo>
                  <a:pt x="382" y="24"/>
                </a:lnTo>
                <a:lnTo>
                  <a:pt x="404" y="30"/>
                </a:lnTo>
                <a:lnTo>
                  <a:pt x="426" y="36"/>
                </a:lnTo>
                <a:lnTo>
                  <a:pt x="447" y="44"/>
                </a:lnTo>
                <a:lnTo>
                  <a:pt x="467" y="52"/>
                </a:lnTo>
                <a:lnTo>
                  <a:pt x="476" y="58"/>
                </a:lnTo>
                <a:lnTo>
                  <a:pt x="486" y="62"/>
                </a:lnTo>
                <a:lnTo>
                  <a:pt x="504" y="74"/>
                </a:lnTo>
                <a:lnTo>
                  <a:pt x="521" y="88"/>
                </a:lnTo>
                <a:lnTo>
                  <a:pt x="538" y="102"/>
                </a:lnTo>
                <a:lnTo>
                  <a:pt x="553" y="116"/>
                </a:lnTo>
                <a:lnTo>
                  <a:pt x="569" y="132"/>
                </a:lnTo>
                <a:lnTo>
                  <a:pt x="583" y="150"/>
                </a:lnTo>
                <a:lnTo>
                  <a:pt x="596" y="168"/>
                </a:lnTo>
                <a:lnTo>
                  <a:pt x="609" y="188"/>
                </a:lnTo>
                <a:lnTo>
                  <a:pt x="620" y="208"/>
                </a:lnTo>
                <a:lnTo>
                  <a:pt x="631" y="230"/>
                </a:lnTo>
                <a:lnTo>
                  <a:pt x="641" y="251"/>
                </a:lnTo>
                <a:lnTo>
                  <a:pt x="650" y="273"/>
                </a:lnTo>
                <a:lnTo>
                  <a:pt x="659" y="297"/>
                </a:lnTo>
                <a:lnTo>
                  <a:pt x="666" y="323"/>
                </a:lnTo>
                <a:lnTo>
                  <a:pt x="673" y="349"/>
                </a:lnTo>
                <a:lnTo>
                  <a:pt x="680" y="375"/>
                </a:lnTo>
                <a:lnTo>
                  <a:pt x="685" y="401"/>
                </a:lnTo>
                <a:lnTo>
                  <a:pt x="690" y="429"/>
                </a:lnTo>
                <a:lnTo>
                  <a:pt x="694" y="459"/>
                </a:lnTo>
                <a:lnTo>
                  <a:pt x="697" y="487"/>
                </a:lnTo>
                <a:lnTo>
                  <a:pt x="699" y="517"/>
                </a:lnTo>
                <a:lnTo>
                  <a:pt x="701" y="547"/>
                </a:lnTo>
                <a:lnTo>
                  <a:pt x="702" y="579"/>
                </a:lnTo>
                <a:lnTo>
                  <a:pt x="703" y="611"/>
                </a:lnTo>
                <a:lnTo>
                  <a:pt x="702" y="661"/>
                </a:lnTo>
                <a:lnTo>
                  <a:pt x="701" y="687"/>
                </a:lnTo>
                <a:lnTo>
                  <a:pt x="699" y="711"/>
                </a:lnTo>
                <a:lnTo>
                  <a:pt x="697" y="735"/>
                </a:lnTo>
                <a:lnTo>
                  <a:pt x="695" y="758"/>
                </a:lnTo>
                <a:lnTo>
                  <a:pt x="692" y="782"/>
                </a:lnTo>
                <a:lnTo>
                  <a:pt x="689" y="806"/>
                </a:lnTo>
                <a:lnTo>
                  <a:pt x="685" y="830"/>
                </a:lnTo>
                <a:lnTo>
                  <a:pt x="681" y="852"/>
                </a:lnTo>
                <a:lnTo>
                  <a:pt x="677" y="874"/>
                </a:lnTo>
                <a:lnTo>
                  <a:pt x="672" y="896"/>
                </a:lnTo>
                <a:lnTo>
                  <a:pt x="666" y="916"/>
                </a:lnTo>
                <a:lnTo>
                  <a:pt x="661" y="938"/>
                </a:lnTo>
                <a:lnTo>
                  <a:pt x="655" y="958"/>
                </a:lnTo>
                <a:lnTo>
                  <a:pt x="648" y="976"/>
                </a:lnTo>
                <a:lnTo>
                  <a:pt x="641" y="996"/>
                </a:lnTo>
                <a:lnTo>
                  <a:pt x="634" y="1014"/>
                </a:lnTo>
                <a:lnTo>
                  <a:pt x="626" y="1030"/>
                </a:lnTo>
                <a:lnTo>
                  <a:pt x="618" y="1048"/>
                </a:lnTo>
                <a:lnTo>
                  <a:pt x="609" y="1064"/>
                </a:lnTo>
                <a:lnTo>
                  <a:pt x="600" y="1080"/>
                </a:lnTo>
                <a:lnTo>
                  <a:pt x="591" y="1094"/>
                </a:lnTo>
                <a:lnTo>
                  <a:pt x="581" y="1108"/>
                </a:lnTo>
                <a:lnTo>
                  <a:pt x="571" y="1120"/>
                </a:lnTo>
                <a:lnTo>
                  <a:pt x="559" y="1132"/>
                </a:lnTo>
                <a:lnTo>
                  <a:pt x="548" y="1144"/>
                </a:lnTo>
                <a:lnTo>
                  <a:pt x="537" y="1154"/>
                </a:lnTo>
                <a:lnTo>
                  <a:pt x="525" y="1164"/>
                </a:lnTo>
                <a:lnTo>
                  <a:pt x="513" y="1172"/>
                </a:lnTo>
                <a:lnTo>
                  <a:pt x="500" y="1180"/>
                </a:lnTo>
                <a:lnTo>
                  <a:pt x="487" y="1186"/>
                </a:lnTo>
                <a:close/>
                <a:moveTo>
                  <a:pt x="239" y="391"/>
                </a:moveTo>
                <a:lnTo>
                  <a:pt x="239" y="880"/>
                </a:lnTo>
                <a:lnTo>
                  <a:pt x="337" y="880"/>
                </a:lnTo>
                <a:lnTo>
                  <a:pt x="347" y="880"/>
                </a:lnTo>
                <a:lnTo>
                  <a:pt x="357" y="880"/>
                </a:lnTo>
                <a:lnTo>
                  <a:pt x="367" y="878"/>
                </a:lnTo>
                <a:lnTo>
                  <a:pt x="376" y="874"/>
                </a:lnTo>
                <a:lnTo>
                  <a:pt x="384" y="872"/>
                </a:lnTo>
                <a:lnTo>
                  <a:pt x="392" y="868"/>
                </a:lnTo>
                <a:lnTo>
                  <a:pt x="400" y="862"/>
                </a:lnTo>
                <a:lnTo>
                  <a:pt x="407" y="858"/>
                </a:lnTo>
                <a:lnTo>
                  <a:pt x="413" y="852"/>
                </a:lnTo>
                <a:lnTo>
                  <a:pt x="419" y="844"/>
                </a:lnTo>
                <a:lnTo>
                  <a:pt x="425" y="838"/>
                </a:lnTo>
                <a:lnTo>
                  <a:pt x="430" y="830"/>
                </a:lnTo>
                <a:lnTo>
                  <a:pt x="435" y="822"/>
                </a:lnTo>
                <a:lnTo>
                  <a:pt x="440" y="814"/>
                </a:lnTo>
                <a:lnTo>
                  <a:pt x="444" y="806"/>
                </a:lnTo>
                <a:lnTo>
                  <a:pt x="448" y="796"/>
                </a:lnTo>
                <a:lnTo>
                  <a:pt x="451" y="788"/>
                </a:lnTo>
                <a:lnTo>
                  <a:pt x="454" y="778"/>
                </a:lnTo>
                <a:lnTo>
                  <a:pt x="457" y="768"/>
                </a:lnTo>
                <a:lnTo>
                  <a:pt x="460" y="758"/>
                </a:lnTo>
                <a:lnTo>
                  <a:pt x="464" y="738"/>
                </a:lnTo>
                <a:lnTo>
                  <a:pt x="467" y="717"/>
                </a:lnTo>
                <a:lnTo>
                  <a:pt x="470" y="697"/>
                </a:lnTo>
                <a:lnTo>
                  <a:pt x="471" y="675"/>
                </a:lnTo>
                <a:lnTo>
                  <a:pt x="472" y="655"/>
                </a:lnTo>
                <a:lnTo>
                  <a:pt x="472" y="635"/>
                </a:lnTo>
                <a:lnTo>
                  <a:pt x="472" y="615"/>
                </a:lnTo>
                <a:lnTo>
                  <a:pt x="470" y="593"/>
                </a:lnTo>
                <a:lnTo>
                  <a:pt x="468" y="573"/>
                </a:lnTo>
                <a:lnTo>
                  <a:pt x="464" y="551"/>
                </a:lnTo>
                <a:lnTo>
                  <a:pt x="462" y="541"/>
                </a:lnTo>
                <a:lnTo>
                  <a:pt x="459" y="531"/>
                </a:lnTo>
                <a:lnTo>
                  <a:pt x="457" y="521"/>
                </a:lnTo>
                <a:lnTo>
                  <a:pt x="454" y="511"/>
                </a:lnTo>
                <a:lnTo>
                  <a:pt x="447" y="491"/>
                </a:lnTo>
                <a:lnTo>
                  <a:pt x="443" y="483"/>
                </a:lnTo>
                <a:lnTo>
                  <a:pt x="439" y="473"/>
                </a:lnTo>
                <a:lnTo>
                  <a:pt x="435" y="465"/>
                </a:lnTo>
                <a:lnTo>
                  <a:pt x="430" y="457"/>
                </a:lnTo>
                <a:lnTo>
                  <a:pt x="420" y="441"/>
                </a:lnTo>
                <a:lnTo>
                  <a:pt x="414" y="433"/>
                </a:lnTo>
                <a:lnTo>
                  <a:pt x="408" y="427"/>
                </a:lnTo>
                <a:lnTo>
                  <a:pt x="402" y="421"/>
                </a:lnTo>
                <a:lnTo>
                  <a:pt x="396" y="415"/>
                </a:lnTo>
                <a:lnTo>
                  <a:pt x="389" y="409"/>
                </a:lnTo>
                <a:lnTo>
                  <a:pt x="382" y="405"/>
                </a:lnTo>
                <a:lnTo>
                  <a:pt x="375" y="401"/>
                </a:lnTo>
                <a:lnTo>
                  <a:pt x="367" y="397"/>
                </a:lnTo>
                <a:lnTo>
                  <a:pt x="359" y="395"/>
                </a:lnTo>
                <a:lnTo>
                  <a:pt x="351" y="393"/>
                </a:lnTo>
                <a:lnTo>
                  <a:pt x="333" y="391"/>
                </a:lnTo>
                <a:lnTo>
                  <a:pt x="239" y="391"/>
                </a:lnTo>
                <a:close/>
                <a:moveTo>
                  <a:pt x="1780" y="395"/>
                </a:moveTo>
                <a:lnTo>
                  <a:pt x="1776" y="403"/>
                </a:lnTo>
                <a:lnTo>
                  <a:pt x="1772" y="411"/>
                </a:lnTo>
                <a:lnTo>
                  <a:pt x="1763" y="423"/>
                </a:lnTo>
                <a:lnTo>
                  <a:pt x="1754" y="433"/>
                </a:lnTo>
                <a:lnTo>
                  <a:pt x="1743" y="443"/>
                </a:lnTo>
                <a:lnTo>
                  <a:pt x="1814" y="788"/>
                </a:lnTo>
                <a:lnTo>
                  <a:pt x="1742" y="788"/>
                </a:lnTo>
                <a:lnTo>
                  <a:pt x="1683" y="465"/>
                </a:lnTo>
                <a:lnTo>
                  <a:pt x="1607" y="465"/>
                </a:lnTo>
                <a:lnTo>
                  <a:pt x="1607" y="788"/>
                </a:lnTo>
                <a:lnTo>
                  <a:pt x="1543" y="788"/>
                </a:lnTo>
                <a:lnTo>
                  <a:pt x="1543" y="18"/>
                </a:lnTo>
                <a:lnTo>
                  <a:pt x="1681" y="18"/>
                </a:lnTo>
                <a:lnTo>
                  <a:pt x="1696" y="18"/>
                </a:lnTo>
                <a:lnTo>
                  <a:pt x="1703" y="20"/>
                </a:lnTo>
                <a:lnTo>
                  <a:pt x="1710" y="22"/>
                </a:lnTo>
                <a:lnTo>
                  <a:pt x="1722" y="26"/>
                </a:lnTo>
                <a:lnTo>
                  <a:pt x="1734" y="32"/>
                </a:lnTo>
                <a:lnTo>
                  <a:pt x="1745" y="40"/>
                </a:lnTo>
                <a:lnTo>
                  <a:pt x="1755" y="50"/>
                </a:lnTo>
                <a:lnTo>
                  <a:pt x="1765" y="62"/>
                </a:lnTo>
                <a:lnTo>
                  <a:pt x="1769" y="68"/>
                </a:lnTo>
                <a:lnTo>
                  <a:pt x="1773" y="76"/>
                </a:lnTo>
                <a:lnTo>
                  <a:pt x="1781" y="92"/>
                </a:lnTo>
                <a:lnTo>
                  <a:pt x="1788" y="108"/>
                </a:lnTo>
                <a:lnTo>
                  <a:pt x="1791" y="118"/>
                </a:lnTo>
                <a:lnTo>
                  <a:pt x="1794" y="126"/>
                </a:lnTo>
                <a:lnTo>
                  <a:pt x="1799" y="146"/>
                </a:lnTo>
                <a:lnTo>
                  <a:pt x="1803" y="168"/>
                </a:lnTo>
                <a:lnTo>
                  <a:pt x="1805" y="178"/>
                </a:lnTo>
                <a:lnTo>
                  <a:pt x="1806" y="190"/>
                </a:lnTo>
                <a:lnTo>
                  <a:pt x="1807" y="200"/>
                </a:lnTo>
                <a:lnTo>
                  <a:pt x="1808" y="212"/>
                </a:lnTo>
                <a:lnTo>
                  <a:pt x="1808" y="224"/>
                </a:lnTo>
                <a:lnTo>
                  <a:pt x="1808" y="236"/>
                </a:lnTo>
                <a:lnTo>
                  <a:pt x="1808" y="263"/>
                </a:lnTo>
                <a:lnTo>
                  <a:pt x="1807" y="275"/>
                </a:lnTo>
                <a:lnTo>
                  <a:pt x="1806" y="287"/>
                </a:lnTo>
                <a:lnTo>
                  <a:pt x="1805" y="299"/>
                </a:lnTo>
                <a:lnTo>
                  <a:pt x="1804" y="309"/>
                </a:lnTo>
                <a:lnTo>
                  <a:pt x="1801" y="331"/>
                </a:lnTo>
                <a:lnTo>
                  <a:pt x="1797" y="349"/>
                </a:lnTo>
                <a:lnTo>
                  <a:pt x="1792" y="367"/>
                </a:lnTo>
                <a:lnTo>
                  <a:pt x="1786" y="381"/>
                </a:lnTo>
                <a:lnTo>
                  <a:pt x="1780" y="395"/>
                </a:lnTo>
                <a:close/>
                <a:moveTo>
                  <a:pt x="1678" y="122"/>
                </a:moveTo>
                <a:lnTo>
                  <a:pt x="1607" y="122"/>
                </a:lnTo>
                <a:lnTo>
                  <a:pt x="1607" y="365"/>
                </a:lnTo>
                <a:lnTo>
                  <a:pt x="1678" y="365"/>
                </a:lnTo>
                <a:lnTo>
                  <a:pt x="1686" y="363"/>
                </a:lnTo>
                <a:lnTo>
                  <a:pt x="1694" y="361"/>
                </a:lnTo>
                <a:lnTo>
                  <a:pt x="1700" y="359"/>
                </a:lnTo>
                <a:lnTo>
                  <a:pt x="1707" y="355"/>
                </a:lnTo>
                <a:lnTo>
                  <a:pt x="1712" y="351"/>
                </a:lnTo>
                <a:lnTo>
                  <a:pt x="1717" y="345"/>
                </a:lnTo>
                <a:lnTo>
                  <a:pt x="1722" y="339"/>
                </a:lnTo>
                <a:lnTo>
                  <a:pt x="1726" y="331"/>
                </a:lnTo>
                <a:lnTo>
                  <a:pt x="1730" y="323"/>
                </a:lnTo>
                <a:lnTo>
                  <a:pt x="1733" y="313"/>
                </a:lnTo>
                <a:lnTo>
                  <a:pt x="1736" y="303"/>
                </a:lnTo>
                <a:lnTo>
                  <a:pt x="1738" y="293"/>
                </a:lnTo>
                <a:lnTo>
                  <a:pt x="1740" y="281"/>
                </a:lnTo>
                <a:lnTo>
                  <a:pt x="1741" y="269"/>
                </a:lnTo>
                <a:lnTo>
                  <a:pt x="1742" y="257"/>
                </a:lnTo>
                <a:lnTo>
                  <a:pt x="1742" y="244"/>
                </a:lnTo>
                <a:lnTo>
                  <a:pt x="1742" y="230"/>
                </a:lnTo>
                <a:lnTo>
                  <a:pt x="1742" y="218"/>
                </a:lnTo>
                <a:lnTo>
                  <a:pt x="1740" y="206"/>
                </a:lnTo>
                <a:lnTo>
                  <a:pt x="1739" y="194"/>
                </a:lnTo>
                <a:lnTo>
                  <a:pt x="1737" y="184"/>
                </a:lnTo>
                <a:lnTo>
                  <a:pt x="1734" y="174"/>
                </a:lnTo>
                <a:lnTo>
                  <a:pt x="1731" y="164"/>
                </a:lnTo>
                <a:lnTo>
                  <a:pt x="1728" y="156"/>
                </a:lnTo>
                <a:lnTo>
                  <a:pt x="1723" y="148"/>
                </a:lnTo>
                <a:lnTo>
                  <a:pt x="1719" y="142"/>
                </a:lnTo>
                <a:lnTo>
                  <a:pt x="1713" y="136"/>
                </a:lnTo>
                <a:lnTo>
                  <a:pt x="1708" y="132"/>
                </a:lnTo>
                <a:lnTo>
                  <a:pt x="1701" y="128"/>
                </a:lnTo>
                <a:lnTo>
                  <a:pt x="1694" y="124"/>
                </a:lnTo>
                <a:lnTo>
                  <a:pt x="1686" y="122"/>
                </a:lnTo>
                <a:lnTo>
                  <a:pt x="1678" y="122"/>
                </a:lnTo>
                <a:close/>
                <a:moveTo>
                  <a:pt x="2090" y="788"/>
                </a:moveTo>
                <a:lnTo>
                  <a:pt x="2069" y="635"/>
                </a:lnTo>
                <a:lnTo>
                  <a:pt x="1942" y="635"/>
                </a:lnTo>
                <a:lnTo>
                  <a:pt x="1921" y="788"/>
                </a:lnTo>
                <a:lnTo>
                  <a:pt x="1854" y="788"/>
                </a:lnTo>
                <a:lnTo>
                  <a:pt x="1975" y="18"/>
                </a:lnTo>
                <a:lnTo>
                  <a:pt x="2037" y="18"/>
                </a:lnTo>
                <a:lnTo>
                  <a:pt x="2160" y="788"/>
                </a:lnTo>
                <a:lnTo>
                  <a:pt x="2090" y="788"/>
                </a:lnTo>
                <a:close/>
                <a:moveTo>
                  <a:pt x="2026" y="323"/>
                </a:moveTo>
                <a:lnTo>
                  <a:pt x="2015" y="250"/>
                </a:lnTo>
                <a:lnTo>
                  <a:pt x="2010" y="210"/>
                </a:lnTo>
                <a:lnTo>
                  <a:pt x="2006" y="170"/>
                </a:lnTo>
                <a:lnTo>
                  <a:pt x="2001" y="210"/>
                </a:lnTo>
                <a:lnTo>
                  <a:pt x="1996" y="250"/>
                </a:lnTo>
                <a:lnTo>
                  <a:pt x="1986" y="325"/>
                </a:lnTo>
                <a:lnTo>
                  <a:pt x="1957" y="529"/>
                </a:lnTo>
                <a:lnTo>
                  <a:pt x="2053" y="529"/>
                </a:lnTo>
                <a:lnTo>
                  <a:pt x="2026" y="323"/>
                </a:lnTo>
                <a:close/>
                <a:moveTo>
                  <a:pt x="2419" y="788"/>
                </a:moveTo>
                <a:lnTo>
                  <a:pt x="2323" y="431"/>
                </a:lnTo>
                <a:lnTo>
                  <a:pt x="2285" y="527"/>
                </a:lnTo>
                <a:lnTo>
                  <a:pt x="2285" y="788"/>
                </a:lnTo>
                <a:lnTo>
                  <a:pt x="2220" y="788"/>
                </a:lnTo>
                <a:lnTo>
                  <a:pt x="2220" y="18"/>
                </a:lnTo>
                <a:lnTo>
                  <a:pt x="2285" y="18"/>
                </a:lnTo>
                <a:lnTo>
                  <a:pt x="2285" y="347"/>
                </a:lnTo>
                <a:lnTo>
                  <a:pt x="2410" y="18"/>
                </a:lnTo>
                <a:lnTo>
                  <a:pt x="2492" y="18"/>
                </a:lnTo>
                <a:lnTo>
                  <a:pt x="2363" y="333"/>
                </a:lnTo>
                <a:lnTo>
                  <a:pt x="2498" y="788"/>
                </a:lnTo>
                <a:lnTo>
                  <a:pt x="2419" y="788"/>
                </a:lnTo>
                <a:close/>
                <a:moveTo>
                  <a:pt x="2558" y="788"/>
                </a:moveTo>
                <a:lnTo>
                  <a:pt x="2558" y="18"/>
                </a:lnTo>
                <a:lnTo>
                  <a:pt x="2786" y="18"/>
                </a:lnTo>
                <a:lnTo>
                  <a:pt x="2786" y="126"/>
                </a:lnTo>
                <a:lnTo>
                  <a:pt x="2623" y="126"/>
                </a:lnTo>
                <a:lnTo>
                  <a:pt x="2623" y="341"/>
                </a:lnTo>
                <a:lnTo>
                  <a:pt x="2756" y="341"/>
                </a:lnTo>
                <a:lnTo>
                  <a:pt x="2756" y="445"/>
                </a:lnTo>
                <a:lnTo>
                  <a:pt x="2623" y="445"/>
                </a:lnTo>
                <a:lnTo>
                  <a:pt x="2623" y="683"/>
                </a:lnTo>
                <a:lnTo>
                  <a:pt x="2786" y="683"/>
                </a:lnTo>
                <a:lnTo>
                  <a:pt x="2786" y="788"/>
                </a:lnTo>
                <a:lnTo>
                  <a:pt x="2558" y="788"/>
                </a:lnTo>
                <a:close/>
                <a:moveTo>
                  <a:pt x="2939" y="18"/>
                </a:moveTo>
                <a:lnTo>
                  <a:pt x="3030" y="439"/>
                </a:lnTo>
                <a:lnTo>
                  <a:pt x="3038" y="477"/>
                </a:lnTo>
                <a:lnTo>
                  <a:pt x="3042" y="495"/>
                </a:lnTo>
                <a:lnTo>
                  <a:pt x="3046" y="515"/>
                </a:lnTo>
                <a:lnTo>
                  <a:pt x="3053" y="553"/>
                </a:lnTo>
                <a:lnTo>
                  <a:pt x="3060" y="595"/>
                </a:lnTo>
                <a:lnTo>
                  <a:pt x="3060" y="509"/>
                </a:lnTo>
                <a:lnTo>
                  <a:pt x="3059" y="421"/>
                </a:lnTo>
                <a:lnTo>
                  <a:pt x="3059" y="18"/>
                </a:lnTo>
                <a:lnTo>
                  <a:pt x="3124" y="18"/>
                </a:lnTo>
                <a:lnTo>
                  <a:pt x="3124" y="788"/>
                </a:lnTo>
                <a:lnTo>
                  <a:pt x="3046" y="788"/>
                </a:lnTo>
                <a:lnTo>
                  <a:pt x="2954" y="369"/>
                </a:lnTo>
                <a:lnTo>
                  <a:pt x="2946" y="331"/>
                </a:lnTo>
                <a:lnTo>
                  <a:pt x="2938" y="293"/>
                </a:lnTo>
                <a:lnTo>
                  <a:pt x="2931" y="255"/>
                </a:lnTo>
                <a:lnTo>
                  <a:pt x="2923" y="214"/>
                </a:lnTo>
                <a:lnTo>
                  <a:pt x="2924" y="389"/>
                </a:lnTo>
                <a:lnTo>
                  <a:pt x="2924" y="790"/>
                </a:lnTo>
                <a:lnTo>
                  <a:pt x="2859" y="790"/>
                </a:lnTo>
                <a:lnTo>
                  <a:pt x="2859" y="18"/>
                </a:lnTo>
                <a:lnTo>
                  <a:pt x="2939" y="18"/>
                </a:lnTo>
                <a:close/>
                <a:moveTo>
                  <a:pt x="3306" y="18"/>
                </a:moveTo>
                <a:lnTo>
                  <a:pt x="3396" y="425"/>
                </a:lnTo>
                <a:lnTo>
                  <a:pt x="3404" y="463"/>
                </a:lnTo>
                <a:lnTo>
                  <a:pt x="3408" y="481"/>
                </a:lnTo>
                <a:lnTo>
                  <a:pt x="3412" y="501"/>
                </a:lnTo>
                <a:lnTo>
                  <a:pt x="3419" y="539"/>
                </a:lnTo>
                <a:lnTo>
                  <a:pt x="3426" y="581"/>
                </a:lnTo>
                <a:lnTo>
                  <a:pt x="3426" y="495"/>
                </a:lnTo>
                <a:lnTo>
                  <a:pt x="3426" y="407"/>
                </a:lnTo>
                <a:lnTo>
                  <a:pt x="3426" y="18"/>
                </a:lnTo>
                <a:lnTo>
                  <a:pt x="3491" y="18"/>
                </a:lnTo>
                <a:lnTo>
                  <a:pt x="3491" y="788"/>
                </a:lnTo>
                <a:lnTo>
                  <a:pt x="3412" y="788"/>
                </a:lnTo>
                <a:lnTo>
                  <a:pt x="3320" y="383"/>
                </a:lnTo>
                <a:lnTo>
                  <a:pt x="3312" y="345"/>
                </a:lnTo>
                <a:lnTo>
                  <a:pt x="3305" y="307"/>
                </a:lnTo>
                <a:lnTo>
                  <a:pt x="3297" y="269"/>
                </a:lnTo>
                <a:lnTo>
                  <a:pt x="3290" y="228"/>
                </a:lnTo>
                <a:lnTo>
                  <a:pt x="3290" y="403"/>
                </a:lnTo>
                <a:lnTo>
                  <a:pt x="3290" y="788"/>
                </a:lnTo>
                <a:lnTo>
                  <a:pt x="3226" y="788"/>
                </a:lnTo>
                <a:lnTo>
                  <a:pt x="3226" y="18"/>
                </a:lnTo>
                <a:lnTo>
                  <a:pt x="3306" y="18"/>
                </a:lnTo>
                <a:close/>
                <a:moveTo>
                  <a:pt x="3618" y="735"/>
                </a:moveTo>
                <a:lnTo>
                  <a:pt x="3611" y="719"/>
                </a:lnTo>
                <a:lnTo>
                  <a:pt x="3605" y="701"/>
                </a:lnTo>
                <a:lnTo>
                  <a:pt x="3599" y="681"/>
                </a:lnTo>
                <a:lnTo>
                  <a:pt x="3597" y="669"/>
                </a:lnTo>
                <a:lnTo>
                  <a:pt x="3595" y="659"/>
                </a:lnTo>
                <a:lnTo>
                  <a:pt x="3591" y="635"/>
                </a:lnTo>
                <a:lnTo>
                  <a:pt x="3589" y="609"/>
                </a:lnTo>
                <a:lnTo>
                  <a:pt x="3588" y="595"/>
                </a:lnTo>
                <a:lnTo>
                  <a:pt x="3587" y="581"/>
                </a:lnTo>
                <a:lnTo>
                  <a:pt x="3587" y="549"/>
                </a:lnTo>
                <a:lnTo>
                  <a:pt x="3587" y="18"/>
                </a:lnTo>
                <a:lnTo>
                  <a:pt x="3652" y="18"/>
                </a:lnTo>
                <a:lnTo>
                  <a:pt x="3652" y="543"/>
                </a:lnTo>
                <a:lnTo>
                  <a:pt x="3652" y="563"/>
                </a:lnTo>
                <a:lnTo>
                  <a:pt x="3652" y="581"/>
                </a:lnTo>
                <a:lnTo>
                  <a:pt x="3653" y="597"/>
                </a:lnTo>
                <a:lnTo>
                  <a:pt x="3655" y="611"/>
                </a:lnTo>
                <a:lnTo>
                  <a:pt x="3657" y="625"/>
                </a:lnTo>
                <a:lnTo>
                  <a:pt x="3659" y="637"/>
                </a:lnTo>
                <a:lnTo>
                  <a:pt x="3662" y="649"/>
                </a:lnTo>
                <a:lnTo>
                  <a:pt x="3665" y="659"/>
                </a:lnTo>
                <a:lnTo>
                  <a:pt x="3669" y="667"/>
                </a:lnTo>
                <a:lnTo>
                  <a:pt x="3674" y="675"/>
                </a:lnTo>
                <a:lnTo>
                  <a:pt x="3679" y="683"/>
                </a:lnTo>
                <a:lnTo>
                  <a:pt x="3685" y="689"/>
                </a:lnTo>
                <a:lnTo>
                  <a:pt x="3688" y="691"/>
                </a:lnTo>
                <a:lnTo>
                  <a:pt x="3692" y="693"/>
                </a:lnTo>
                <a:lnTo>
                  <a:pt x="3699" y="697"/>
                </a:lnTo>
                <a:lnTo>
                  <a:pt x="3706" y="699"/>
                </a:lnTo>
                <a:lnTo>
                  <a:pt x="3715" y="699"/>
                </a:lnTo>
                <a:lnTo>
                  <a:pt x="3723" y="699"/>
                </a:lnTo>
                <a:lnTo>
                  <a:pt x="3731" y="697"/>
                </a:lnTo>
                <a:lnTo>
                  <a:pt x="3738" y="693"/>
                </a:lnTo>
                <a:lnTo>
                  <a:pt x="3744" y="689"/>
                </a:lnTo>
                <a:lnTo>
                  <a:pt x="3750" y="683"/>
                </a:lnTo>
                <a:lnTo>
                  <a:pt x="3755" y="675"/>
                </a:lnTo>
                <a:lnTo>
                  <a:pt x="3760" y="667"/>
                </a:lnTo>
                <a:lnTo>
                  <a:pt x="3764" y="659"/>
                </a:lnTo>
                <a:lnTo>
                  <a:pt x="3768" y="649"/>
                </a:lnTo>
                <a:lnTo>
                  <a:pt x="3770" y="637"/>
                </a:lnTo>
                <a:lnTo>
                  <a:pt x="3773" y="625"/>
                </a:lnTo>
                <a:lnTo>
                  <a:pt x="3775" y="613"/>
                </a:lnTo>
                <a:lnTo>
                  <a:pt x="3776" y="597"/>
                </a:lnTo>
                <a:lnTo>
                  <a:pt x="3777" y="581"/>
                </a:lnTo>
                <a:lnTo>
                  <a:pt x="3778" y="563"/>
                </a:lnTo>
                <a:lnTo>
                  <a:pt x="3778" y="543"/>
                </a:lnTo>
                <a:lnTo>
                  <a:pt x="3778" y="18"/>
                </a:lnTo>
                <a:lnTo>
                  <a:pt x="3843" y="18"/>
                </a:lnTo>
                <a:lnTo>
                  <a:pt x="3843" y="549"/>
                </a:lnTo>
                <a:lnTo>
                  <a:pt x="3843" y="581"/>
                </a:lnTo>
                <a:lnTo>
                  <a:pt x="3842" y="595"/>
                </a:lnTo>
                <a:lnTo>
                  <a:pt x="3841" y="609"/>
                </a:lnTo>
                <a:lnTo>
                  <a:pt x="3838" y="635"/>
                </a:lnTo>
                <a:lnTo>
                  <a:pt x="3835" y="659"/>
                </a:lnTo>
                <a:lnTo>
                  <a:pt x="3833" y="669"/>
                </a:lnTo>
                <a:lnTo>
                  <a:pt x="3830" y="681"/>
                </a:lnTo>
                <a:lnTo>
                  <a:pt x="3825" y="701"/>
                </a:lnTo>
                <a:lnTo>
                  <a:pt x="3822" y="709"/>
                </a:lnTo>
                <a:lnTo>
                  <a:pt x="3819" y="719"/>
                </a:lnTo>
                <a:lnTo>
                  <a:pt x="3815" y="727"/>
                </a:lnTo>
                <a:lnTo>
                  <a:pt x="3812" y="735"/>
                </a:lnTo>
                <a:lnTo>
                  <a:pt x="3807" y="744"/>
                </a:lnTo>
                <a:lnTo>
                  <a:pt x="3802" y="752"/>
                </a:lnTo>
                <a:lnTo>
                  <a:pt x="3792" y="766"/>
                </a:lnTo>
                <a:lnTo>
                  <a:pt x="3781" y="778"/>
                </a:lnTo>
                <a:lnTo>
                  <a:pt x="3775" y="784"/>
                </a:lnTo>
                <a:lnTo>
                  <a:pt x="3769" y="788"/>
                </a:lnTo>
                <a:lnTo>
                  <a:pt x="3757" y="796"/>
                </a:lnTo>
                <a:lnTo>
                  <a:pt x="3750" y="800"/>
                </a:lnTo>
                <a:lnTo>
                  <a:pt x="3743" y="802"/>
                </a:lnTo>
                <a:lnTo>
                  <a:pt x="3729" y="806"/>
                </a:lnTo>
                <a:lnTo>
                  <a:pt x="3722" y="806"/>
                </a:lnTo>
                <a:lnTo>
                  <a:pt x="3715" y="806"/>
                </a:lnTo>
                <a:lnTo>
                  <a:pt x="3700" y="806"/>
                </a:lnTo>
                <a:lnTo>
                  <a:pt x="3686" y="802"/>
                </a:lnTo>
                <a:lnTo>
                  <a:pt x="3679" y="800"/>
                </a:lnTo>
                <a:lnTo>
                  <a:pt x="3673" y="796"/>
                </a:lnTo>
                <a:lnTo>
                  <a:pt x="3660" y="788"/>
                </a:lnTo>
                <a:lnTo>
                  <a:pt x="3648" y="778"/>
                </a:lnTo>
                <a:lnTo>
                  <a:pt x="3637" y="766"/>
                </a:lnTo>
                <a:lnTo>
                  <a:pt x="3627" y="750"/>
                </a:lnTo>
                <a:lnTo>
                  <a:pt x="3623" y="742"/>
                </a:lnTo>
                <a:lnTo>
                  <a:pt x="3618" y="735"/>
                </a:lnTo>
                <a:close/>
                <a:moveTo>
                  <a:pt x="4052" y="806"/>
                </a:moveTo>
                <a:lnTo>
                  <a:pt x="4036" y="806"/>
                </a:lnTo>
                <a:lnTo>
                  <a:pt x="4020" y="802"/>
                </a:lnTo>
                <a:lnTo>
                  <a:pt x="4006" y="796"/>
                </a:lnTo>
                <a:lnTo>
                  <a:pt x="4000" y="792"/>
                </a:lnTo>
                <a:lnTo>
                  <a:pt x="3993" y="788"/>
                </a:lnTo>
                <a:lnTo>
                  <a:pt x="3981" y="780"/>
                </a:lnTo>
                <a:lnTo>
                  <a:pt x="3975" y="774"/>
                </a:lnTo>
                <a:lnTo>
                  <a:pt x="3970" y="768"/>
                </a:lnTo>
                <a:lnTo>
                  <a:pt x="3960" y="756"/>
                </a:lnTo>
                <a:lnTo>
                  <a:pt x="3956" y="748"/>
                </a:lnTo>
                <a:lnTo>
                  <a:pt x="3951" y="740"/>
                </a:lnTo>
                <a:lnTo>
                  <a:pt x="3947" y="733"/>
                </a:lnTo>
                <a:lnTo>
                  <a:pt x="3943" y="725"/>
                </a:lnTo>
                <a:lnTo>
                  <a:pt x="3939" y="717"/>
                </a:lnTo>
                <a:lnTo>
                  <a:pt x="3936" y="707"/>
                </a:lnTo>
                <a:lnTo>
                  <a:pt x="3930" y="687"/>
                </a:lnTo>
                <a:lnTo>
                  <a:pt x="3926" y="667"/>
                </a:lnTo>
                <a:lnTo>
                  <a:pt x="3924" y="657"/>
                </a:lnTo>
                <a:lnTo>
                  <a:pt x="3922" y="645"/>
                </a:lnTo>
                <a:lnTo>
                  <a:pt x="3919" y="623"/>
                </a:lnTo>
                <a:lnTo>
                  <a:pt x="3918" y="599"/>
                </a:lnTo>
                <a:lnTo>
                  <a:pt x="3917" y="585"/>
                </a:lnTo>
                <a:lnTo>
                  <a:pt x="3917" y="573"/>
                </a:lnTo>
                <a:lnTo>
                  <a:pt x="3980" y="545"/>
                </a:lnTo>
                <a:lnTo>
                  <a:pt x="3981" y="567"/>
                </a:lnTo>
                <a:lnTo>
                  <a:pt x="3982" y="587"/>
                </a:lnTo>
                <a:lnTo>
                  <a:pt x="3984" y="603"/>
                </a:lnTo>
                <a:lnTo>
                  <a:pt x="3986" y="619"/>
                </a:lnTo>
                <a:lnTo>
                  <a:pt x="3988" y="627"/>
                </a:lnTo>
                <a:lnTo>
                  <a:pt x="3989" y="635"/>
                </a:lnTo>
                <a:lnTo>
                  <a:pt x="3993" y="647"/>
                </a:lnTo>
                <a:lnTo>
                  <a:pt x="3997" y="659"/>
                </a:lnTo>
                <a:lnTo>
                  <a:pt x="4001" y="667"/>
                </a:lnTo>
                <a:lnTo>
                  <a:pt x="4006" y="677"/>
                </a:lnTo>
                <a:lnTo>
                  <a:pt x="4012" y="683"/>
                </a:lnTo>
                <a:lnTo>
                  <a:pt x="4018" y="689"/>
                </a:lnTo>
                <a:lnTo>
                  <a:pt x="4025" y="693"/>
                </a:lnTo>
                <a:lnTo>
                  <a:pt x="4032" y="697"/>
                </a:lnTo>
                <a:lnTo>
                  <a:pt x="4039" y="699"/>
                </a:lnTo>
                <a:lnTo>
                  <a:pt x="4047" y="701"/>
                </a:lnTo>
                <a:lnTo>
                  <a:pt x="4056" y="701"/>
                </a:lnTo>
                <a:lnTo>
                  <a:pt x="4063" y="701"/>
                </a:lnTo>
                <a:lnTo>
                  <a:pt x="4070" y="699"/>
                </a:lnTo>
                <a:lnTo>
                  <a:pt x="4077" y="697"/>
                </a:lnTo>
                <a:lnTo>
                  <a:pt x="4083" y="695"/>
                </a:lnTo>
                <a:lnTo>
                  <a:pt x="4089" y="691"/>
                </a:lnTo>
                <a:lnTo>
                  <a:pt x="4095" y="685"/>
                </a:lnTo>
                <a:lnTo>
                  <a:pt x="4100" y="679"/>
                </a:lnTo>
                <a:lnTo>
                  <a:pt x="4105" y="673"/>
                </a:lnTo>
                <a:lnTo>
                  <a:pt x="4109" y="665"/>
                </a:lnTo>
                <a:lnTo>
                  <a:pt x="4113" y="657"/>
                </a:lnTo>
                <a:lnTo>
                  <a:pt x="4116" y="649"/>
                </a:lnTo>
                <a:lnTo>
                  <a:pt x="4119" y="639"/>
                </a:lnTo>
                <a:lnTo>
                  <a:pt x="4121" y="627"/>
                </a:lnTo>
                <a:lnTo>
                  <a:pt x="4122" y="623"/>
                </a:lnTo>
                <a:lnTo>
                  <a:pt x="4123" y="617"/>
                </a:lnTo>
                <a:lnTo>
                  <a:pt x="4124" y="605"/>
                </a:lnTo>
                <a:lnTo>
                  <a:pt x="4124" y="591"/>
                </a:lnTo>
                <a:lnTo>
                  <a:pt x="4124" y="581"/>
                </a:lnTo>
                <a:lnTo>
                  <a:pt x="4123" y="571"/>
                </a:lnTo>
                <a:lnTo>
                  <a:pt x="4122" y="563"/>
                </a:lnTo>
                <a:lnTo>
                  <a:pt x="4121" y="553"/>
                </a:lnTo>
                <a:lnTo>
                  <a:pt x="4119" y="545"/>
                </a:lnTo>
                <a:lnTo>
                  <a:pt x="4117" y="537"/>
                </a:lnTo>
                <a:lnTo>
                  <a:pt x="4115" y="529"/>
                </a:lnTo>
                <a:lnTo>
                  <a:pt x="4112" y="521"/>
                </a:lnTo>
                <a:lnTo>
                  <a:pt x="4104" y="505"/>
                </a:lnTo>
                <a:lnTo>
                  <a:pt x="4100" y="497"/>
                </a:lnTo>
                <a:lnTo>
                  <a:pt x="4095" y="491"/>
                </a:lnTo>
                <a:lnTo>
                  <a:pt x="4084" y="477"/>
                </a:lnTo>
                <a:lnTo>
                  <a:pt x="4071" y="465"/>
                </a:lnTo>
                <a:lnTo>
                  <a:pt x="4007" y="407"/>
                </a:lnTo>
                <a:lnTo>
                  <a:pt x="3998" y="399"/>
                </a:lnTo>
                <a:lnTo>
                  <a:pt x="3988" y="389"/>
                </a:lnTo>
                <a:lnTo>
                  <a:pt x="3972" y="369"/>
                </a:lnTo>
                <a:lnTo>
                  <a:pt x="3958" y="349"/>
                </a:lnTo>
                <a:lnTo>
                  <a:pt x="3953" y="337"/>
                </a:lnTo>
                <a:lnTo>
                  <a:pt x="3947" y="325"/>
                </a:lnTo>
                <a:lnTo>
                  <a:pt x="3942" y="313"/>
                </a:lnTo>
                <a:lnTo>
                  <a:pt x="3937" y="299"/>
                </a:lnTo>
                <a:lnTo>
                  <a:pt x="3934" y="285"/>
                </a:lnTo>
                <a:lnTo>
                  <a:pt x="3931" y="269"/>
                </a:lnTo>
                <a:lnTo>
                  <a:pt x="3929" y="253"/>
                </a:lnTo>
                <a:lnTo>
                  <a:pt x="3928" y="246"/>
                </a:lnTo>
                <a:lnTo>
                  <a:pt x="3927" y="238"/>
                </a:lnTo>
                <a:lnTo>
                  <a:pt x="3927" y="220"/>
                </a:lnTo>
                <a:lnTo>
                  <a:pt x="3926" y="200"/>
                </a:lnTo>
                <a:lnTo>
                  <a:pt x="3926" y="188"/>
                </a:lnTo>
                <a:lnTo>
                  <a:pt x="3927" y="176"/>
                </a:lnTo>
                <a:lnTo>
                  <a:pt x="3928" y="164"/>
                </a:lnTo>
                <a:lnTo>
                  <a:pt x="3929" y="152"/>
                </a:lnTo>
                <a:lnTo>
                  <a:pt x="3930" y="142"/>
                </a:lnTo>
                <a:lnTo>
                  <a:pt x="3932" y="132"/>
                </a:lnTo>
                <a:lnTo>
                  <a:pt x="3936" y="112"/>
                </a:lnTo>
                <a:lnTo>
                  <a:pt x="3939" y="102"/>
                </a:lnTo>
                <a:lnTo>
                  <a:pt x="3942" y="94"/>
                </a:lnTo>
                <a:lnTo>
                  <a:pt x="3949" y="78"/>
                </a:lnTo>
                <a:lnTo>
                  <a:pt x="3957" y="62"/>
                </a:lnTo>
                <a:lnTo>
                  <a:pt x="3961" y="56"/>
                </a:lnTo>
                <a:lnTo>
                  <a:pt x="3965" y="50"/>
                </a:lnTo>
                <a:lnTo>
                  <a:pt x="3974" y="38"/>
                </a:lnTo>
                <a:lnTo>
                  <a:pt x="3984" y="28"/>
                </a:lnTo>
                <a:lnTo>
                  <a:pt x="3994" y="20"/>
                </a:lnTo>
                <a:lnTo>
                  <a:pt x="4005" y="12"/>
                </a:lnTo>
                <a:lnTo>
                  <a:pt x="4017" y="6"/>
                </a:lnTo>
                <a:lnTo>
                  <a:pt x="4029" y="4"/>
                </a:lnTo>
                <a:lnTo>
                  <a:pt x="4042" y="0"/>
                </a:lnTo>
                <a:lnTo>
                  <a:pt x="4055" y="0"/>
                </a:lnTo>
                <a:lnTo>
                  <a:pt x="4070" y="2"/>
                </a:lnTo>
                <a:lnTo>
                  <a:pt x="4085" y="4"/>
                </a:lnTo>
                <a:lnTo>
                  <a:pt x="4098" y="10"/>
                </a:lnTo>
                <a:lnTo>
                  <a:pt x="4104" y="14"/>
                </a:lnTo>
                <a:lnTo>
                  <a:pt x="4110" y="18"/>
                </a:lnTo>
                <a:lnTo>
                  <a:pt x="4122" y="26"/>
                </a:lnTo>
                <a:lnTo>
                  <a:pt x="4132" y="38"/>
                </a:lnTo>
                <a:lnTo>
                  <a:pt x="4141" y="50"/>
                </a:lnTo>
                <a:lnTo>
                  <a:pt x="4149" y="64"/>
                </a:lnTo>
                <a:lnTo>
                  <a:pt x="4153" y="72"/>
                </a:lnTo>
                <a:lnTo>
                  <a:pt x="4156" y="78"/>
                </a:lnTo>
                <a:lnTo>
                  <a:pt x="4159" y="86"/>
                </a:lnTo>
                <a:lnTo>
                  <a:pt x="4162" y="94"/>
                </a:lnTo>
                <a:lnTo>
                  <a:pt x="4167" y="112"/>
                </a:lnTo>
                <a:lnTo>
                  <a:pt x="4172" y="128"/>
                </a:lnTo>
                <a:lnTo>
                  <a:pt x="4175" y="146"/>
                </a:lnTo>
                <a:lnTo>
                  <a:pt x="4177" y="166"/>
                </a:lnTo>
                <a:lnTo>
                  <a:pt x="4179" y="184"/>
                </a:lnTo>
                <a:lnTo>
                  <a:pt x="4179" y="202"/>
                </a:lnTo>
                <a:lnTo>
                  <a:pt x="4117" y="228"/>
                </a:lnTo>
                <a:lnTo>
                  <a:pt x="4117" y="212"/>
                </a:lnTo>
                <a:lnTo>
                  <a:pt x="4115" y="198"/>
                </a:lnTo>
                <a:lnTo>
                  <a:pt x="4114" y="186"/>
                </a:lnTo>
                <a:lnTo>
                  <a:pt x="4112" y="172"/>
                </a:lnTo>
                <a:lnTo>
                  <a:pt x="4109" y="162"/>
                </a:lnTo>
                <a:lnTo>
                  <a:pt x="4106" y="152"/>
                </a:lnTo>
                <a:lnTo>
                  <a:pt x="4103" y="142"/>
                </a:lnTo>
                <a:lnTo>
                  <a:pt x="4099" y="136"/>
                </a:lnTo>
                <a:lnTo>
                  <a:pt x="4095" y="128"/>
                </a:lnTo>
                <a:lnTo>
                  <a:pt x="4090" y="122"/>
                </a:lnTo>
                <a:lnTo>
                  <a:pt x="4085" y="118"/>
                </a:lnTo>
                <a:lnTo>
                  <a:pt x="4079" y="114"/>
                </a:lnTo>
                <a:lnTo>
                  <a:pt x="4073" y="110"/>
                </a:lnTo>
                <a:lnTo>
                  <a:pt x="4067" y="108"/>
                </a:lnTo>
                <a:lnTo>
                  <a:pt x="4060" y="108"/>
                </a:lnTo>
                <a:lnTo>
                  <a:pt x="4052" y="106"/>
                </a:lnTo>
                <a:lnTo>
                  <a:pt x="4040" y="108"/>
                </a:lnTo>
                <a:lnTo>
                  <a:pt x="4028" y="112"/>
                </a:lnTo>
                <a:lnTo>
                  <a:pt x="4023" y="116"/>
                </a:lnTo>
                <a:lnTo>
                  <a:pt x="4018" y="120"/>
                </a:lnTo>
                <a:lnTo>
                  <a:pt x="4013" y="124"/>
                </a:lnTo>
                <a:lnTo>
                  <a:pt x="4009" y="128"/>
                </a:lnTo>
                <a:lnTo>
                  <a:pt x="4005" y="134"/>
                </a:lnTo>
                <a:lnTo>
                  <a:pt x="4002" y="140"/>
                </a:lnTo>
                <a:lnTo>
                  <a:pt x="3999" y="148"/>
                </a:lnTo>
                <a:lnTo>
                  <a:pt x="3996" y="156"/>
                </a:lnTo>
                <a:lnTo>
                  <a:pt x="3994" y="164"/>
                </a:lnTo>
                <a:lnTo>
                  <a:pt x="3993" y="174"/>
                </a:lnTo>
                <a:lnTo>
                  <a:pt x="3992" y="184"/>
                </a:lnTo>
                <a:lnTo>
                  <a:pt x="3992" y="194"/>
                </a:lnTo>
                <a:lnTo>
                  <a:pt x="3992" y="204"/>
                </a:lnTo>
                <a:lnTo>
                  <a:pt x="3992" y="214"/>
                </a:lnTo>
                <a:lnTo>
                  <a:pt x="3993" y="224"/>
                </a:lnTo>
                <a:lnTo>
                  <a:pt x="3994" y="232"/>
                </a:lnTo>
                <a:lnTo>
                  <a:pt x="3996" y="240"/>
                </a:lnTo>
                <a:lnTo>
                  <a:pt x="3998" y="248"/>
                </a:lnTo>
                <a:lnTo>
                  <a:pt x="4001" y="255"/>
                </a:lnTo>
                <a:lnTo>
                  <a:pt x="4003" y="261"/>
                </a:lnTo>
                <a:lnTo>
                  <a:pt x="4007" y="267"/>
                </a:lnTo>
                <a:lnTo>
                  <a:pt x="4010" y="273"/>
                </a:lnTo>
                <a:lnTo>
                  <a:pt x="4019" y="285"/>
                </a:lnTo>
                <a:lnTo>
                  <a:pt x="4029" y="297"/>
                </a:lnTo>
                <a:lnTo>
                  <a:pt x="4041" y="309"/>
                </a:lnTo>
                <a:lnTo>
                  <a:pt x="4103" y="363"/>
                </a:lnTo>
                <a:lnTo>
                  <a:pt x="4113" y="373"/>
                </a:lnTo>
                <a:lnTo>
                  <a:pt x="4123" y="383"/>
                </a:lnTo>
                <a:lnTo>
                  <a:pt x="4133" y="393"/>
                </a:lnTo>
                <a:lnTo>
                  <a:pt x="4141" y="405"/>
                </a:lnTo>
                <a:lnTo>
                  <a:pt x="4149" y="417"/>
                </a:lnTo>
                <a:lnTo>
                  <a:pt x="4156" y="427"/>
                </a:lnTo>
                <a:lnTo>
                  <a:pt x="4162" y="441"/>
                </a:lnTo>
                <a:lnTo>
                  <a:pt x="4168" y="453"/>
                </a:lnTo>
                <a:lnTo>
                  <a:pt x="4173" y="467"/>
                </a:lnTo>
                <a:lnTo>
                  <a:pt x="4177" y="481"/>
                </a:lnTo>
                <a:lnTo>
                  <a:pt x="4181" y="495"/>
                </a:lnTo>
                <a:lnTo>
                  <a:pt x="4184" y="511"/>
                </a:lnTo>
                <a:lnTo>
                  <a:pt x="4186" y="527"/>
                </a:lnTo>
                <a:lnTo>
                  <a:pt x="4187" y="537"/>
                </a:lnTo>
                <a:lnTo>
                  <a:pt x="4187" y="545"/>
                </a:lnTo>
                <a:lnTo>
                  <a:pt x="4188" y="563"/>
                </a:lnTo>
                <a:lnTo>
                  <a:pt x="4189" y="583"/>
                </a:lnTo>
                <a:lnTo>
                  <a:pt x="4188" y="609"/>
                </a:lnTo>
                <a:lnTo>
                  <a:pt x="4186" y="633"/>
                </a:lnTo>
                <a:lnTo>
                  <a:pt x="4185" y="645"/>
                </a:lnTo>
                <a:lnTo>
                  <a:pt x="4183" y="655"/>
                </a:lnTo>
                <a:lnTo>
                  <a:pt x="4181" y="667"/>
                </a:lnTo>
                <a:lnTo>
                  <a:pt x="4179" y="677"/>
                </a:lnTo>
                <a:lnTo>
                  <a:pt x="4177" y="687"/>
                </a:lnTo>
                <a:lnTo>
                  <a:pt x="4174" y="697"/>
                </a:lnTo>
                <a:lnTo>
                  <a:pt x="4167" y="715"/>
                </a:lnTo>
                <a:lnTo>
                  <a:pt x="4164" y="723"/>
                </a:lnTo>
                <a:lnTo>
                  <a:pt x="4160" y="733"/>
                </a:lnTo>
                <a:lnTo>
                  <a:pt x="4152" y="746"/>
                </a:lnTo>
                <a:lnTo>
                  <a:pt x="4147" y="754"/>
                </a:lnTo>
                <a:lnTo>
                  <a:pt x="4142" y="760"/>
                </a:lnTo>
                <a:lnTo>
                  <a:pt x="4137" y="766"/>
                </a:lnTo>
                <a:lnTo>
                  <a:pt x="4132" y="772"/>
                </a:lnTo>
                <a:lnTo>
                  <a:pt x="4121" y="782"/>
                </a:lnTo>
                <a:lnTo>
                  <a:pt x="4109" y="790"/>
                </a:lnTo>
                <a:lnTo>
                  <a:pt x="4096" y="798"/>
                </a:lnTo>
                <a:lnTo>
                  <a:pt x="4082" y="802"/>
                </a:lnTo>
                <a:lnTo>
                  <a:pt x="4075" y="804"/>
                </a:lnTo>
                <a:lnTo>
                  <a:pt x="4068" y="804"/>
                </a:lnTo>
                <a:lnTo>
                  <a:pt x="4052" y="806"/>
                </a:lnTo>
                <a:close/>
                <a:moveTo>
                  <a:pt x="1669" y="1273"/>
                </a:moveTo>
                <a:lnTo>
                  <a:pt x="1669" y="1936"/>
                </a:lnTo>
                <a:lnTo>
                  <a:pt x="1604" y="1936"/>
                </a:lnTo>
                <a:lnTo>
                  <a:pt x="1604" y="1273"/>
                </a:lnTo>
                <a:lnTo>
                  <a:pt x="1506" y="1273"/>
                </a:lnTo>
                <a:lnTo>
                  <a:pt x="1506" y="1166"/>
                </a:lnTo>
                <a:lnTo>
                  <a:pt x="1767" y="1166"/>
                </a:lnTo>
                <a:lnTo>
                  <a:pt x="1767" y="1273"/>
                </a:lnTo>
                <a:lnTo>
                  <a:pt x="1669" y="1273"/>
                </a:lnTo>
                <a:close/>
                <a:moveTo>
                  <a:pt x="1832" y="1936"/>
                </a:moveTo>
                <a:lnTo>
                  <a:pt x="1832" y="1166"/>
                </a:lnTo>
                <a:lnTo>
                  <a:pt x="2060" y="1166"/>
                </a:lnTo>
                <a:lnTo>
                  <a:pt x="2060" y="1273"/>
                </a:lnTo>
                <a:lnTo>
                  <a:pt x="1897" y="1273"/>
                </a:lnTo>
                <a:lnTo>
                  <a:pt x="1897" y="1489"/>
                </a:lnTo>
                <a:lnTo>
                  <a:pt x="2030" y="1489"/>
                </a:lnTo>
                <a:lnTo>
                  <a:pt x="2030" y="1593"/>
                </a:lnTo>
                <a:lnTo>
                  <a:pt x="1897" y="1593"/>
                </a:lnTo>
                <a:lnTo>
                  <a:pt x="1897" y="1828"/>
                </a:lnTo>
                <a:lnTo>
                  <a:pt x="2060" y="1828"/>
                </a:lnTo>
                <a:lnTo>
                  <a:pt x="2060" y="1936"/>
                </a:lnTo>
                <a:lnTo>
                  <a:pt x="1832" y="1936"/>
                </a:lnTo>
                <a:close/>
                <a:moveTo>
                  <a:pt x="2260" y="1954"/>
                </a:moveTo>
                <a:lnTo>
                  <a:pt x="2251" y="1954"/>
                </a:lnTo>
                <a:lnTo>
                  <a:pt x="2242" y="1952"/>
                </a:lnTo>
                <a:lnTo>
                  <a:pt x="2234" y="1950"/>
                </a:lnTo>
                <a:lnTo>
                  <a:pt x="2226" y="1948"/>
                </a:lnTo>
                <a:lnTo>
                  <a:pt x="2218" y="1944"/>
                </a:lnTo>
                <a:lnTo>
                  <a:pt x="2211" y="1938"/>
                </a:lnTo>
                <a:lnTo>
                  <a:pt x="2204" y="1932"/>
                </a:lnTo>
                <a:lnTo>
                  <a:pt x="2197" y="1926"/>
                </a:lnTo>
                <a:lnTo>
                  <a:pt x="2190" y="1920"/>
                </a:lnTo>
                <a:lnTo>
                  <a:pt x="2184" y="1912"/>
                </a:lnTo>
                <a:lnTo>
                  <a:pt x="2178" y="1902"/>
                </a:lnTo>
                <a:lnTo>
                  <a:pt x="2172" y="1892"/>
                </a:lnTo>
                <a:lnTo>
                  <a:pt x="2166" y="1882"/>
                </a:lnTo>
                <a:lnTo>
                  <a:pt x="2161" y="1872"/>
                </a:lnTo>
                <a:lnTo>
                  <a:pt x="2156" y="1860"/>
                </a:lnTo>
                <a:lnTo>
                  <a:pt x="2151" y="1846"/>
                </a:lnTo>
                <a:lnTo>
                  <a:pt x="2147" y="1834"/>
                </a:lnTo>
                <a:lnTo>
                  <a:pt x="2143" y="1820"/>
                </a:lnTo>
                <a:lnTo>
                  <a:pt x="2139" y="1804"/>
                </a:lnTo>
                <a:lnTo>
                  <a:pt x="2135" y="1788"/>
                </a:lnTo>
                <a:lnTo>
                  <a:pt x="2132" y="1772"/>
                </a:lnTo>
                <a:lnTo>
                  <a:pt x="2129" y="1756"/>
                </a:lnTo>
                <a:lnTo>
                  <a:pt x="2126" y="1738"/>
                </a:lnTo>
                <a:lnTo>
                  <a:pt x="2124" y="1720"/>
                </a:lnTo>
                <a:lnTo>
                  <a:pt x="2121" y="1701"/>
                </a:lnTo>
                <a:lnTo>
                  <a:pt x="2120" y="1681"/>
                </a:lnTo>
                <a:lnTo>
                  <a:pt x="2118" y="1661"/>
                </a:lnTo>
                <a:lnTo>
                  <a:pt x="2117" y="1641"/>
                </a:lnTo>
                <a:lnTo>
                  <a:pt x="2115" y="1597"/>
                </a:lnTo>
                <a:lnTo>
                  <a:pt x="2114" y="1575"/>
                </a:lnTo>
                <a:lnTo>
                  <a:pt x="2114" y="1551"/>
                </a:lnTo>
                <a:lnTo>
                  <a:pt x="2115" y="1505"/>
                </a:lnTo>
                <a:lnTo>
                  <a:pt x="2117" y="1461"/>
                </a:lnTo>
                <a:lnTo>
                  <a:pt x="2118" y="1441"/>
                </a:lnTo>
                <a:lnTo>
                  <a:pt x="2120" y="1421"/>
                </a:lnTo>
                <a:lnTo>
                  <a:pt x="2124" y="1383"/>
                </a:lnTo>
                <a:lnTo>
                  <a:pt x="2126" y="1363"/>
                </a:lnTo>
                <a:lnTo>
                  <a:pt x="2129" y="1347"/>
                </a:lnTo>
                <a:lnTo>
                  <a:pt x="2135" y="1313"/>
                </a:lnTo>
                <a:lnTo>
                  <a:pt x="2139" y="1297"/>
                </a:lnTo>
                <a:lnTo>
                  <a:pt x="2143" y="1283"/>
                </a:lnTo>
                <a:lnTo>
                  <a:pt x="2147" y="1269"/>
                </a:lnTo>
                <a:lnTo>
                  <a:pt x="2151" y="1255"/>
                </a:lnTo>
                <a:lnTo>
                  <a:pt x="2156" y="1243"/>
                </a:lnTo>
                <a:lnTo>
                  <a:pt x="2161" y="1231"/>
                </a:lnTo>
                <a:lnTo>
                  <a:pt x="2166" y="1220"/>
                </a:lnTo>
                <a:lnTo>
                  <a:pt x="2172" y="1210"/>
                </a:lnTo>
                <a:lnTo>
                  <a:pt x="2178" y="1200"/>
                </a:lnTo>
                <a:lnTo>
                  <a:pt x="2184" y="1192"/>
                </a:lnTo>
                <a:lnTo>
                  <a:pt x="2197" y="1176"/>
                </a:lnTo>
                <a:lnTo>
                  <a:pt x="2204" y="1170"/>
                </a:lnTo>
                <a:lnTo>
                  <a:pt x="2211" y="1164"/>
                </a:lnTo>
                <a:lnTo>
                  <a:pt x="2218" y="1160"/>
                </a:lnTo>
                <a:lnTo>
                  <a:pt x="2226" y="1156"/>
                </a:lnTo>
                <a:lnTo>
                  <a:pt x="2234" y="1152"/>
                </a:lnTo>
                <a:lnTo>
                  <a:pt x="2242" y="1150"/>
                </a:lnTo>
                <a:lnTo>
                  <a:pt x="2251" y="1148"/>
                </a:lnTo>
                <a:lnTo>
                  <a:pt x="2260" y="1148"/>
                </a:lnTo>
                <a:lnTo>
                  <a:pt x="2268" y="1148"/>
                </a:lnTo>
                <a:lnTo>
                  <a:pt x="2277" y="1150"/>
                </a:lnTo>
                <a:lnTo>
                  <a:pt x="2285" y="1152"/>
                </a:lnTo>
                <a:lnTo>
                  <a:pt x="2293" y="1156"/>
                </a:lnTo>
                <a:lnTo>
                  <a:pt x="2301" y="1160"/>
                </a:lnTo>
                <a:lnTo>
                  <a:pt x="2308" y="1164"/>
                </a:lnTo>
                <a:lnTo>
                  <a:pt x="2316" y="1170"/>
                </a:lnTo>
                <a:lnTo>
                  <a:pt x="2323" y="1176"/>
                </a:lnTo>
                <a:lnTo>
                  <a:pt x="2329" y="1184"/>
                </a:lnTo>
                <a:lnTo>
                  <a:pt x="2336" y="1192"/>
                </a:lnTo>
                <a:lnTo>
                  <a:pt x="2342" y="1200"/>
                </a:lnTo>
                <a:lnTo>
                  <a:pt x="2348" y="1210"/>
                </a:lnTo>
                <a:lnTo>
                  <a:pt x="2353" y="1220"/>
                </a:lnTo>
                <a:lnTo>
                  <a:pt x="2359" y="1229"/>
                </a:lnTo>
                <a:lnTo>
                  <a:pt x="2364" y="1241"/>
                </a:lnTo>
                <a:lnTo>
                  <a:pt x="2368" y="1255"/>
                </a:lnTo>
                <a:lnTo>
                  <a:pt x="2377" y="1283"/>
                </a:lnTo>
                <a:lnTo>
                  <a:pt x="2381" y="1297"/>
                </a:lnTo>
                <a:lnTo>
                  <a:pt x="2385" y="1313"/>
                </a:lnTo>
                <a:lnTo>
                  <a:pt x="2391" y="1345"/>
                </a:lnTo>
                <a:lnTo>
                  <a:pt x="2394" y="1363"/>
                </a:lnTo>
                <a:lnTo>
                  <a:pt x="2396" y="1381"/>
                </a:lnTo>
                <a:lnTo>
                  <a:pt x="2398" y="1401"/>
                </a:lnTo>
                <a:lnTo>
                  <a:pt x="2400" y="1421"/>
                </a:lnTo>
                <a:lnTo>
                  <a:pt x="2402" y="1441"/>
                </a:lnTo>
                <a:lnTo>
                  <a:pt x="2403" y="1461"/>
                </a:lnTo>
                <a:lnTo>
                  <a:pt x="2404" y="1483"/>
                </a:lnTo>
                <a:lnTo>
                  <a:pt x="2405" y="1505"/>
                </a:lnTo>
                <a:lnTo>
                  <a:pt x="2405" y="1527"/>
                </a:lnTo>
                <a:lnTo>
                  <a:pt x="2406" y="1551"/>
                </a:lnTo>
                <a:lnTo>
                  <a:pt x="2405" y="1597"/>
                </a:lnTo>
                <a:lnTo>
                  <a:pt x="2403" y="1641"/>
                </a:lnTo>
                <a:lnTo>
                  <a:pt x="2402" y="1663"/>
                </a:lnTo>
                <a:lnTo>
                  <a:pt x="2400" y="1683"/>
                </a:lnTo>
                <a:lnTo>
                  <a:pt x="2396" y="1720"/>
                </a:lnTo>
                <a:lnTo>
                  <a:pt x="2394" y="1738"/>
                </a:lnTo>
                <a:lnTo>
                  <a:pt x="2391" y="1756"/>
                </a:lnTo>
                <a:lnTo>
                  <a:pt x="2388" y="1772"/>
                </a:lnTo>
                <a:lnTo>
                  <a:pt x="2385" y="1790"/>
                </a:lnTo>
                <a:lnTo>
                  <a:pt x="2381" y="1804"/>
                </a:lnTo>
                <a:lnTo>
                  <a:pt x="2377" y="1820"/>
                </a:lnTo>
                <a:lnTo>
                  <a:pt x="2373" y="1834"/>
                </a:lnTo>
                <a:lnTo>
                  <a:pt x="2368" y="1846"/>
                </a:lnTo>
                <a:lnTo>
                  <a:pt x="2364" y="1860"/>
                </a:lnTo>
                <a:lnTo>
                  <a:pt x="2359" y="1872"/>
                </a:lnTo>
                <a:lnTo>
                  <a:pt x="2353" y="1882"/>
                </a:lnTo>
                <a:lnTo>
                  <a:pt x="2348" y="1894"/>
                </a:lnTo>
                <a:lnTo>
                  <a:pt x="2342" y="1902"/>
                </a:lnTo>
                <a:lnTo>
                  <a:pt x="2336" y="1912"/>
                </a:lnTo>
                <a:lnTo>
                  <a:pt x="2329" y="1920"/>
                </a:lnTo>
                <a:lnTo>
                  <a:pt x="2323" y="1926"/>
                </a:lnTo>
                <a:lnTo>
                  <a:pt x="2316" y="1934"/>
                </a:lnTo>
                <a:lnTo>
                  <a:pt x="2308" y="1938"/>
                </a:lnTo>
                <a:lnTo>
                  <a:pt x="2301" y="1944"/>
                </a:lnTo>
                <a:lnTo>
                  <a:pt x="2293" y="1948"/>
                </a:lnTo>
                <a:lnTo>
                  <a:pt x="2285" y="1950"/>
                </a:lnTo>
                <a:lnTo>
                  <a:pt x="2277" y="1952"/>
                </a:lnTo>
                <a:lnTo>
                  <a:pt x="2268" y="1954"/>
                </a:lnTo>
                <a:lnTo>
                  <a:pt x="2260" y="1954"/>
                </a:lnTo>
                <a:close/>
                <a:moveTo>
                  <a:pt x="2260" y="1257"/>
                </a:moveTo>
                <a:lnTo>
                  <a:pt x="2251" y="1257"/>
                </a:lnTo>
                <a:lnTo>
                  <a:pt x="2246" y="1259"/>
                </a:lnTo>
                <a:lnTo>
                  <a:pt x="2242" y="1259"/>
                </a:lnTo>
                <a:lnTo>
                  <a:pt x="2234" y="1265"/>
                </a:lnTo>
                <a:lnTo>
                  <a:pt x="2227" y="1271"/>
                </a:lnTo>
                <a:lnTo>
                  <a:pt x="2223" y="1275"/>
                </a:lnTo>
                <a:lnTo>
                  <a:pt x="2220" y="1281"/>
                </a:lnTo>
                <a:lnTo>
                  <a:pt x="2216" y="1287"/>
                </a:lnTo>
                <a:lnTo>
                  <a:pt x="2213" y="1293"/>
                </a:lnTo>
                <a:lnTo>
                  <a:pt x="2210" y="1299"/>
                </a:lnTo>
                <a:lnTo>
                  <a:pt x="2207" y="1307"/>
                </a:lnTo>
                <a:lnTo>
                  <a:pt x="2201" y="1323"/>
                </a:lnTo>
                <a:lnTo>
                  <a:pt x="2199" y="1331"/>
                </a:lnTo>
                <a:lnTo>
                  <a:pt x="2196" y="1341"/>
                </a:lnTo>
                <a:lnTo>
                  <a:pt x="2192" y="1363"/>
                </a:lnTo>
                <a:lnTo>
                  <a:pt x="2188" y="1387"/>
                </a:lnTo>
                <a:lnTo>
                  <a:pt x="2187" y="1399"/>
                </a:lnTo>
                <a:lnTo>
                  <a:pt x="2185" y="1413"/>
                </a:lnTo>
                <a:lnTo>
                  <a:pt x="2183" y="1443"/>
                </a:lnTo>
                <a:lnTo>
                  <a:pt x="2181" y="1477"/>
                </a:lnTo>
                <a:lnTo>
                  <a:pt x="2180" y="1513"/>
                </a:lnTo>
                <a:lnTo>
                  <a:pt x="2180" y="1551"/>
                </a:lnTo>
                <a:lnTo>
                  <a:pt x="2180" y="1591"/>
                </a:lnTo>
                <a:lnTo>
                  <a:pt x="2181" y="1627"/>
                </a:lnTo>
                <a:lnTo>
                  <a:pt x="2183" y="1659"/>
                </a:lnTo>
                <a:lnTo>
                  <a:pt x="2185" y="1689"/>
                </a:lnTo>
                <a:lnTo>
                  <a:pt x="2188" y="1714"/>
                </a:lnTo>
                <a:lnTo>
                  <a:pt x="2192" y="1738"/>
                </a:lnTo>
                <a:lnTo>
                  <a:pt x="2196" y="1760"/>
                </a:lnTo>
                <a:lnTo>
                  <a:pt x="2201" y="1780"/>
                </a:lnTo>
                <a:lnTo>
                  <a:pt x="2207" y="1796"/>
                </a:lnTo>
                <a:lnTo>
                  <a:pt x="2213" y="1810"/>
                </a:lnTo>
                <a:lnTo>
                  <a:pt x="2220" y="1820"/>
                </a:lnTo>
                <a:lnTo>
                  <a:pt x="2227" y="1830"/>
                </a:lnTo>
                <a:lnTo>
                  <a:pt x="2234" y="1836"/>
                </a:lnTo>
                <a:lnTo>
                  <a:pt x="2242" y="1842"/>
                </a:lnTo>
                <a:lnTo>
                  <a:pt x="2251" y="1844"/>
                </a:lnTo>
                <a:lnTo>
                  <a:pt x="2260" y="1846"/>
                </a:lnTo>
                <a:lnTo>
                  <a:pt x="2269" y="1844"/>
                </a:lnTo>
                <a:lnTo>
                  <a:pt x="2273" y="1844"/>
                </a:lnTo>
                <a:lnTo>
                  <a:pt x="2277" y="1842"/>
                </a:lnTo>
                <a:lnTo>
                  <a:pt x="2285" y="1836"/>
                </a:lnTo>
                <a:lnTo>
                  <a:pt x="2293" y="1830"/>
                </a:lnTo>
                <a:lnTo>
                  <a:pt x="2296" y="1826"/>
                </a:lnTo>
                <a:lnTo>
                  <a:pt x="2300" y="1820"/>
                </a:lnTo>
                <a:lnTo>
                  <a:pt x="2306" y="1808"/>
                </a:lnTo>
                <a:lnTo>
                  <a:pt x="2309" y="1802"/>
                </a:lnTo>
                <a:lnTo>
                  <a:pt x="2312" y="1796"/>
                </a:lnTo>
                <a:lnTo>
                  <a:pt x="2318" y="1778"/>
                </a:lnTo>
                <a:lnTo>
                  <a:pt x="2320" y="1770"/>
                </a:lnTo>
                <a:lnTo>
                  <a:pt x="2323" y="1760"/>
                </a:lnTo>
                <a:lnTo>
                  <a:pt x="2327" y="1738"/>
                </a:lnTo>
                <a:lnTo>
                  <a:pt x="2331" y="1714"/>
                </a:lnTo>
                <a:lnTo>
                  <a:pt x="2332" y="1703"/>
                </a:lnTo>
                <a:lnTo>
                  <a:pt x="2334" y="1689"/>
                </a:lnTo>
                <a:lnTo>
                  <a:pt x="2336" y="1659"/>
                </a:lnTo>
                <a:lnTo>
                  <a:pt x="2338" y="1625"/>
                </a:lnTo>
                <a:lnTo>
                  <a:pt x="2339" y="1591"/>
                </a:lnTo>
                <a:lnTo>
                  <a:pt x="2340" y="1551"/>
                </a:lnTo>
                <a:lnTo>
                  <a:pt x="2339" y="1513"/>
                </a:lnTo>
                <a:lnTo>
                  <a:pt x="2338" y="1477"/>
                </a:lnTo>
                <a:lnTo>
                  <a:pt x="2336" y="1443"/>
                </a:lnTo>
                <a:lnTo>
                  <a:pt x="2334" y="1415"/>
                </a:lnTo>
                <a:lnTo>
                  <a:pt x="2331" y="1387"/>
                </a:lnTo>
                <a:lnTo>
                  <a:pt x="2327" y="1363"/>
                </a:lnTo>
                <a:lnTo>
                  <a:pt x="2323" y="1341"/>
                </a:lnTo>
                <a:lnTo>
                  <a:pt x="2318" y="1323"/>
                </a:lnTo>
                <a:lnTo>
                  <a:pt x="2312" y="1307"/>
                </a:lnTo>
                <a:lnTo>
                  <a:pt x="2306" y="1293"/>
                </a:lnTo>
                <a:lnTo>
                  <a:pt x="2300" y="1281"/>
                </a:lnTo>
                <a:lnTo>
                  <a:pt x="2293" y="1271"/>
                </a:lnTo>
                <a:lnTo>
                  <a:pt x="2285" y="1265"/>
                </a:lnTo>
                <a:lnTo>
                  <a:pt x="2277" y="1259"/>
                </a:lnTo>
                <a:lnTo>
                  <a:pt x="2273" y="1259"/>
                </a:lnTo>
                <a:lnTo>
                  <a:pt x="2269" y="1257"/>
                </a:lnTo>
                <a:lnTo>
                  <a:pt x="2260" y="1257"/>
                </a:lnTo>
                <a:close/>
                <a:moveTo>
                  <a:pt x="2485" y="1936"/>
                </a:moveTo>
                <a:lnTo>
                  <a:pt x="2485" y="1166"/>
                </a:lnTo>
                <a:lnTo>
                  <a:pt x="2549" y="1166"/>
                </a:lnTo>
                <a:lnTo>
                  <a:pt x="2549" y="1828"/>
                </a:lnTo>
                <a:lnTo>
                  <a:pt x="2709" y="1828"/>
                </a:lnTo>
                <a:lnTo>
                  <a:pt x="2709" y="1936"/>
                </a:lnTo>
                <a:lnTo>
                  <a:pt x="2485" y="1936"/>
                </a:lnTo>
                <a:close/>
                <a:moveTo>
                  <a:pt x="2769" y="1936"/>
                </a:moveTo>
                <a:lnTo>
                  <a:pt x="2769" y="1166"/>
                </a:lnTo>
                <a:lnTo>
                  <a:pt x="2835" y="1166"/>
                </a:lnTo>
                <a:lnTo>
                  <a:pt x="2835" y="1828"/>
                </a:lnTo>
                <a:lnTo>
                  <a:pt x="2994" y="1828"/>
                </a:lnTo>
                <a:lnTo>
                  <a:pt x="2994" y="1936"/>
                </a:lnTo>
                <a:lnTo>
                  <a:pt x="2769" y="1936"/>
                </a:lnTo>
                <a:close/>
                <a:moveTo>
                  <a:pt x="3055" y="1166"/>
                </a:moveTo>
                <a:lnTo>
                  <a:pt x="3120" y="1166"/>
                </a:lnTo>
                <a:lnTo>
                  <a:pt x="3120" y="1936"/>
                </a:lnTo>
                <a:lnTo>
                  <a:pt x="3055" y="1936"/>
                </a:lnTo>
                <a:lnTo>
                  <a:pt x="3055" y="1166"/>
                </a:lnTo>
                <a:close/>
                <a:moveTo>
                  <a:pt x="3337" y="1954"/>
                </a:moveTo>
                <a:lnTo>
                  <a:pt x="3321" y="1954"/>
                </a:lnTo>
                <a:lnTo>
                  <a:pt x="3305" y="1950"/>
                </a:lnTo>
                <a:lnTo>
                  <a:pt x="3291" y="1944"/>
                </a:lnTo>
                <a:lnTo>
                  <a:pt x="3284" y="1940"/>
                </a:lnTo>
                <a:lnTo>
                  <a:pt x="3278" y="1936"/>
                </a:lnTo>
                <a:lnTo>
                  <a:pt x="3266" y="1928"/>
                </a:lnTo>
                <a:lnTo>
                  <a:pt x="3260" y="1922"/>
                </a:lnTo>
                <a:lnTo>
                  <a:pt x="3255" y="1916"/>
                </a:lnTo>
                <a:lnTo>
                  <a:pt x="3245" y="1902"/>
                </a:lnTo>
                <a:lnTo>
                  <a:pt x="3241" y="1896"/>
                </a:lnTo>
                <a:lnTo>
                  <a:pt x="3236" y="1888"/>
                </a:lnTo>
                <a:lnTo>
                  <a:pt x="3232" y="1880"/>
                </a:lnTo>
                <a:lnTo>
                  <a:pt x="3229" y="1872"/>
                </a:lnTo>
                <a:lnTo>
                  <a:pt x="3225" y="1864"/>
                </a:lnTo>
                <a:lnTo>
                  <a:pt x="3222" y="1854"/>
                </a:lnTo>
                <a:lnTo>
                  <a:pt x="3216" y="1834"/>
                </a:lnTo>
                <a:lnTo>
                  <a:pt x="3211" y="1814"/>
                </a:lnTo>
                <a:lnTo>
                  <a:pt x="3210" y="1804"/>
                </a:lnTo>
                <a:lnTo>
                  <a:pt x="3208" y="1792"/>
                </a:lnTo>
                <a:lnTo>
                  <a:pt x="3205" y="1770"/>
                </a:lnTo>
                <a:lnTo>
                  <a:pt x="3203" y="1746"/>
                </a:lnTo>
                <a:lnTo>
                  <a:pt x="3203" y="1732"/>
                </a:lnTo>
                <a:lnTo>
                  <a:pt x="3203" y="1720"/>
                </a:lnTo>
                <a:lnTo>
                  <a:pt x="3265" y="1693"/>
                </a:lnTo>
                <a:lnTo>
                  <a:pt x="3266" y="1714"/>
                </a:lnTo>
                <a:lnTo>
                  <a:pt x="3267" y="1734"/>
                </a:lnTo>
                <a:lnTo>
                  <a:pt x="3269" y="1750"/>
                </a:lnTo>
                <a:lnTo>
                  <a:pt x="3271" y="1766"/>
                </a:lnTo>
                <a:lnTo>
                  <a:pt x="3273" y="1774"/>
                </a:lnTo>
                <a:lnTo>
                  <a:pt x="3274" y="1782"/>
                </a:lnTo>
                <a:lnTo>
                  <a:pt x="3278" y="1794"/>
                </a:lnTo>
                <a:lnTo>
                  <a:pt x="3282" y="1804"/>
                </a:lnTo>
                <a:lnTo>
                  <a:pt x="3286" y="1814"/>
                </a:lnTo>
                <a:lnTo>
                  <a:pt x="3291" y="1824"/>
                </a:lnTo>
                <a:lnTo>
                  <a:pt x="3297" y="1830"/>
                </a:lnTo>
                <a:lnTo>
                  <a:pt x="3303" y="1836"/>
                </a:lnTo>
                <a:lnTo>
                  <a:pt x="3310" y="1840"/>
                </a:lnTo>
                <a:lnTo>
                  <a:pt x="3317" y="1844"/>
                </a:lnTo>
                <a:lnTo>
                  <a:pt x="3324" y="1846"/>
                </a:lnTo>
                <a:lnTo>
                  <a:pt x="3332" y="1848"/>
                </a:lnTo>
                <a:lnTo>
                  <a:pt x="3341" y="1848"/>
                </a:lnTo>
                <a:lnTo>
                  <a:pt x="3348" y="1848"/>
                </a:lnTo>
                <a:lnTo>
                  <a:pt x="3355" y="1846"/>
                </a:lnTo>
                <a:lnTo>
                  <a:pt x="3362" y="1844"/>
                </a:lnTo>
                <a:lnTo>
                  <a:pt x="3368" y="1842"/>
                </a:lnTo>
                <a:lnTo>
                  <a:pt x="3374" y="1838"/>
                </a:lnTo>
                <a:lnTo>
                  <a:pt x="3380" y="1832"/>
                </a:lnTo>
                <a:lnTo>
                  <a:pt x="3385" y="1826"/>
                </a:lnTo>
                <a:lnTo>
                  <a:pt x="3390" y="1820"/>
                </a:lnTo>
                <a:lnTo>
                  <a:pt x="3394" y="1812"/>
                </a:lnTo>
                <a:lnTo>
                  <a:pt x="3398" y="1804"/>
                </a:lnTo>
                <a:lnTo>
                  <a:pt x="3401" y="1796"/>
                </a:lnTo>
                <a:lnTo>
                  <a:pt x="3404" y="1786"/>
                </a:lnTo>
                <a:lnTo>
                  <a:pt x="3406" y="1774"/>
                </a:lnTo>
                <a:lnTo>
                  <a:pt x="3407" y="1770"/>
                </a:lnTo>
                <a:lnTo>
                  <a:pt x="3408" y="1764"/>
                </a:lnTo>
                <a:lnTo>
                  <a:pt x="3409" y="1752"/>
                </a:lnTo>
                <a:lnTo>
                  <a:pt x="3409" y="1738"/>
                </a:lnTo>
                <a:lnTo>
                  <a:pt x="3409" y="1728"/>
                </a:lnTo>
                <a:lnTo>
                  <a:pt x="3408" y="1718"/>
                </a:lnTo>
                <a:lnTo>
                  <a:pt x="3407" y="1711"/>
                </a:lnTo>
                <a:lnTo>
                  <a:pt x="3406" y="1701"/>
                </a:lnTo>
                <a:lnTo>
                  <a:pt x="3404" y="1693"/>
                </a:lnTo>
                <a:lnTo>
                  <a:pt x="3402" y="1685"/>
                </a:lnTo>
                <a:lnTo>
                  <a:pt x="3400" y="1677"/>
                </a:lnTo>
                <a:lnTo>
                  <a:pt x="3396" y="1669"/>
                </a:lnTo>
                <a:lnTo>
                  <a:pt x="3389" y="1653"/>
                </a:lnTo>
                <a:lnTo>
                  <a:pt x="3385" y="1645"/>
                </a:lnTo>
                <a:lnTo>
                  <a:pt x="3380" y="1639"/>
                </a:lnTo>
                <a:lnTo>
                  <a:pt x="3369" y="1625"/>
                </a:lnTo>
                <a:lnTo>
                  <a:pt x="3356" y="1613"/>
                </a:lnTo>
                <a:lnTo>
                  <a:pt x="3292" y="1555"/>
                </a:lnTo>
                <a:lnTo>
                  <a:pt x="3282" y="1547"/>
                </a:lnTo>
                <a:lnTo>
                  <a:pt x="3273" y="1537"/>
                </a:lnTo>
                <a:lnTo>
                  <a:pt x="3257" y="1517"/>
                </a:lnTo>
                <a:lnTo>
                  <a:pt x="3243" y="1497"/>
                </a:lnTo>
                <a:lnTo>
                  <a:pt x="3237" y="1485"/>
                </a:lnTo>
                <a:lnTo>
                  <a:pt x="3232" y="1473"/>
                </a:lnTo>
                <a:lnTo>
                  <a:pt x="3227" y="1461"/>
                </a:lnTo>
                <a:lnTo>
                  <a:pt x="3223" y="1447"/>
                </a:lnTo>
                <a:lnTo>
                  <a:pt x="3220" y="1433"/>
                </a:lnTo>
                <a:lnTo>
                  <a:pt x="3217" y="1417"/>
                </a:lnTo>
                <a:lnTo>
                  <a:pt x="3215" y="1401"/>
                </a:lnTo>
                <a:lnTo>
                  <a:pt x="3214" y="1393"/>
                </a:lnTo>
                <a:lnTo>
                  <a:pt x="3213" y="1385"/>
                </a:lnTo>
                <a:lnTo>
                  <a:pt x="3212" y="1367"/>
                </a:lnTo>
                <a:lnTo>
                  <a:pt x="3212" y="1347"/>
                </a:lnTo>
                <a:lnTo>
                  <a:pt x="3212" y="1335"/>
                </a:lnTo>
                <a:lnTo>
                  <a:pt x="3213" y="1323"/>
                </a:lnTo>
                <a:lnTo>
                  <a:pt x="3214" y="1311"/>
                </a:lnTo>
                <a:lnTo>
                  <a:pt x="3215" y="1299"/>
                </a:lnTo>
                <a:lnTo>
                  <a:pt x="3216" y="1289"/>
                </a:lnTo>
                <a:lnTo>
                  <a:pt x="3218" y="1279"/>
                </a:lnTo>
                <a:lnTo>
                  <a:pt x="3222" y="1259"/>
                </a:lnTo>
                <a:lnTo>
                  <a:pt x="3225" y="1249"/>
                </a:lnTo>
                <a:lnTo>
                  <a:pt x="3228" y="1241"/>
                </a:lnTo>
                <a:lnTo>
                  <a:pt x="3234" y="1225"/>
                </a:lnTo>
                <a:lnTo>
                  <a:pt x="3241" y="1210"/>
                </a:lnTo>
                <a:lnTo>
                  <a:pt x="3245" y="1204"/>
                </a:lnTo>
                <a:lnTo>
                  <a:pt x="3250" y="1198"/>
                </a:lnTo>
                <a:lnTo>
                  <a:pt x="3259" y="1186"/>
                </a:lnTo>
                <a:lnTo>
                  <a:pt x="3269" y="1176"/>
                </a:lnTo>
                <a:lnTo>
                  <a:pt x="3279" y="1166"/>
                </a:lnTo>
                <a:lnTo>
                  <a:pt x="3290" y="1160"/>
                </a:lnTo>
                <a:lnTo>
                  <a:pt x="3302" y="1154"/>
                </a:lnTo>
                <a:lnTo>
                  <a:pt x="3314" y="1150"/>
                </a:lnTo>
                <a:lnTo>
                  <a:pt x="3327" y="1148"/>
                </a:lnTo>
                <a:lnTo>
                  <a:pt x="3340" y="1148"/>
                </a:lnTo>
                <a:lnTo>
                  <a:pt x="3355" y="1150"/>
                </a:lnTo>
                <a:lnTo>
                  <a:pt x="3370" y="1152"/>
                </a:lnTo>
                <a:lnTo>
                  <a:pt x="3383" y="1158"/>
                </a:lnTo>
                <a:lnTo>
                  <a:pt x="3389" y="1162"/>
                </a:lnTo>
                <a:lnTo>
                  <a:pt x="3395" y="1166"/>
                </a:lnTo>
                <a:lnTo>
                  <a:pt x="3407" y="1174"/>
                </a:lnTo>
                <a:lnTo>
                  <a:pt x="3417" y="1186"/>
                </a:lnTo>
                <a:lnTo>
                  <a:pt x="3426" y="1198"/>
                </a:lnTo>
                <a:lnTo>
                  <a:pt x="3434" y="1212"/>
                </a:lnTo>
                <a:lnTo>
                  <a:pt x="3438" y="1218"/>
                </a:lnTo>
                <a:lnTo>
                  <a:pt x="3441" y="1225"/>
                </a:lnTo>
                <a:lnTo>
                  <a:pt x="3444" y="1233"/>
                </a:lnTo>
                <a:lnTo>
                  <a:pt x="3447" y="1241"/>
                </a:lnTo>
                <a:lnTo>
                  <a:pt x="3452" y="1259"/>
                </a:lnTo>
                <a:lnTo>
                  <a:pt x="3457" y="1275"/>
                </a:lnTo>
                <a:lnTo>
                  <a:pt x="3460" y="1293"/>
                </a:lnTo>
                <a:lnTo>
                  <a:pt x="3462" y="1313"/>
                </a:lnTo>
                <a:lnTo>
                  <a:pt x="3464" y="1331"/>
                </a:lnTo>
                <a:lnTo>
                  <a:pt x="3464" y="1349"/>
                </a:lnTo>
                <a:lnTo>
                  <a:pt x="3402" y="1375"/>
                </a:lnTo>
                <a:lnTo>
                  <a:pt x="3402" y="1359"/>
                </a:lnTo>
                <a:lnTo>
                  <a:pt x="3400" y="1345"/>
                </a:lnTo>
                <a:lnTo>
                  <a:pt x="3399" y="1331"/>
                </a:lnTo>
                <a:lnTo>
                  <a:pt x="3397" y="1319"/>
                </a:lnTo>
                <a:lnTo>
                  <a:pt x="3394" y="1309"/>
                </a:lnTo>
                <a:lnTo>
                  <a:pt x="3391" y="1299"/>
                </a:lnTo>
                <a:lnTo>
                  <a:pt x="3388" y="1289"/>
                </a:lnTo>
                <a:lnTo>
                  <a:pt x="3384" y="1281"/>
                </a:lnTo>
                <a:lnTo>
                  <a:pt x="3380" y="1275"/>
                </a:lnTo>
                <a:lnTo>
                  <a:pt x="3375" y="1269"/>
                </a:lnTo>
                <a:lnTo>
                  <a:pt x="3370" y="1265"/>
                </a:lnTo>
                <a:lnTo>
                  <a:pt x="3364" y="1261"/>
                </a:lnTo>
                <a:lnTo>
                  <a:pt x="3358" y="1257"/>
                </a:lnTo>
                <a:lnTo>
                  <a:pt x="3352" y="1255"/>
                </a:lnTo>
                <a:lnTo>
                  <a:pt x="3345" y="1255"/>
                </a:lnTo>
                <a:lnTo>
                  <a:pt x="3337" y="1253"/>
                </a:lnTo>
                <a:lnTo>
                  <a:pt x="3325" y="1255"/>
                </a:lnTo>
                <a:lnTo>
                  <a:pt x="3313" y="1259"/>
                </a:lnTo>
                <a:lnTo>
                  <a:pt x="3308" y="1263"/>
                </a:lnTo>
                <a:lnTo>
                  <a:pt x="3303" y="1267"/>
                </a:lnTo>
                <a:lnTo>
                  <a:pt x="3298" y="1271"/>
                </a:lnTo>
                <a:lnTo>
                  <a:pt x="3294" y="1275"/>
                </a:lnTo>
                <a:lnTo>
                  <a:pt x="3290" y="1281"/>
                </a:lnTo>
                <a:lnTo>
                  <a:pt x="3287" y="1287"/>
                </a:lnTo>
                <a:lnTo>
                  <a:pt x="3284" y="1295"/>
                </a:lnTo>
                <a:lnTo>
                  <a:pt x="3281" y="1303"/>
                </a:lnTo>
                <a:lnTo>
                  <a:pt x="3279" y="1311"/>
                </a:lnTo>
                <a:lnTo>
                  <a:pt x="3278" y="1321"/>
                </a:lnTo>
                <a:lnTo>
                  <a:pt x="3277" y="1331"/>
                </a:lnTo>
                <a:lnTo>
                  <a:pt x="3276" y="1341"/>
                </a:lnTo>
                <a:lnTo>
                  <a:pt x="3277" y="1351"/>
                </a:lnTo>
                <a:lnTo>
                  <a:pt x="3277" y="1361"/>
                </a:lnTo>
                <a:lnTo>
                  <a:pt x="3278" y="1371"/>
                </a:lnTo>
                <a:lnTo>
                  <a:pt x="3279" y="1379"/>
                </a:lnTo>
                <a:lnTo>
                  <a:pt x="3281" y="1387"/>
                </a:lnTo>
                <a:lnTo>
                  <a:pt x="3283" y="1395"/>
                </a:lnTo>
                <a:lnTo>
                  <a:pt x="3286" y="1403"/>
                </a:lnTo>
                <a:lnTo>
                  <a:pt x="3288" y="1409"/>
                </a:lnTo>
                <a:lnTo>
                  <a:pt x="3292" y="1415"/>
                </a:lnTo>
                <a:lnTo>
                  <a:pt x="3295" y="1421"/>
                </a:lnTo>
                <a:lnTo>
                  <a:pt x="3304" y="1433"/>
                </a:lnTo>
                <a:lnTo>
                  <a:pt x="3314" y="1445"/>
                </a:lnTo>
                <a:lnTo>
                  <a:pt x="3326" y="1457"/>
                </a:lnTo>
                <a:lnTo>
                  <a:pt x="3388" y="1511"/>
                </a:lnTo>
                <a:lnTo>
                  <a:pt x="3398" y="1521"/>
                </a:lnTo>
                <a:lnTo>
                  <a:pt x="3408" y="1531"/>
                </a:lnTo>
                <a:lnTo>
                  <a:pt x="3418" y="1541"/>
                </a:lnTo>
                <a:lnTo>
                  <a:pt x="3426" y="1553"/>
                </a:lnTo>
                <a:lnTo>
                  <a:pt x="3434" y="1565"/>
                </a:lnTo>
                <a:lnTo>
                  <a:pt x="3441" y="1575"/>
                </a:lnTo>
                <a:lnTo>
                  <a:pt x="3447" y="1589"/>
                </a:lnTo>
                <a:lnTo>
                  <a:pt x="3453" y="1601"/>
                </a:lnTo>
                <a:lnTo>
                  <a:pt x="3458" y="1615"/>
                </a:lnTo>
                <a:lnTo>
                  <a:pt x="3462" y="1629"/>
                </a:lnTo>
                <a:lnTo>
                  <a:pt x="3466" y="1643"/>
                </a:lnTo>
                <a:lnTo>
                  <a:pt x="3469" y="1659"/>
                </a:lnTo>
                <a:lnTo>
                  <a:pt x="3471" y="1675"/>
                </a:lnTo>
                <a:lnTo>
                  <a:pt x="3472" y="1685"/>
                </a:lnTo>
                <a:lnTo>
                  <a:pt x="3472" y="1693"/>
                </a:lnTo>
                <a:lnTo>
                  <a:pt x="3473" y="1711"/>
                </a:lnTo>
                <a:lnTo>
                  <a:pt x="3474" y="1730"/>
                </a:lnTo>
                <a:lnTo>
                  <a:pt x="3473" y="1756"/>
                </a:lnTo>
                <a:lnTo>
                  <a:pt x="3471" y="1780"/>
                </a:lnTo>
                <a:lnTo>
                  <a:pt x="3470" y="1792"/>
                </a:lnTo>
                <a:lnTo>
                  <a:pt x="3468" y="1802"/>
                </a:lnTo>
                <a:lnTo>
                  <a:pt x="3466" y="1814"/>
                </a:lnTo>
                <a:lnTo>
                  <a:pt x="3464" y="1824"/>
                </a:lnTo>
                <a:lnTo>
                  <a:pt x="3461" y="1834"/>
                </a:lnTo>
                <a:lnTo>
                  <a:pt x="3459" y="1844"/>
                </a:lnTo>
                <a:lnTo>
                  <a:pt x="3452" y="1862"/>
                </a:lnTo>
                <a:lnTo>
                  <a:pt x="3449" y="1870"/>
                </a:lnTo>
                <a:lnTo>
                  <a:pt x="3445" y="1880"/>
                </a:lnTo>
                <a:lnTo>
                  <a:pt x="3437" y="1894"/>
                </a:lnTo>
                <a:lnTo>
                  <a:pt x="3432" y="1902"/>
                </a:lnTo>
                <a:lnTo>
                  <a:pt x="3427" y="1908"/>
                </a:lnTo>
                <a:lnTo>
                  <a:pt x="3422" y="1914"/>
                </a:lnTo>
                <a:lnTo>
                  <a:pt x="3417" y="1920"/>
                </a:lnTo>
                <a:lnTo>
                  <a:pt x="3406" y="1930"/>
                </a:lnTo>
                <a:lnTo>
                  <a:pt x="3394" y="1938"/>
                </a:lnTo>
                <a:lnTo>
                  <a:pt x="3381" y="1946"/>
                </a:lnTo>
                <a:lnTo>
                  <a:pt x="3367" y="1950"/>
                </a:lnTo>
                <a:lnTo>
                  <a:pt x="3360" y="1952"/>
                </a:lnTo>
                <a:lnTo>
                  <a:pt x="3353" y="1952"/>
                </a:lnTo>
                <a:lnTo>
                  <a:pt x="3337" y="1954"/>
                </a:lnTo>
                <a:close/>
                <a:moveTo>
                  <a:pt x="3582" y="1882"/>
                </a:moveTo>
                <a:lnTo>
                  <a:pt x="3574" y="1866"/>
                </a:lnTo>
                <a:lnTo>
                  <a:pt x="3567" y="1848"/>
                </a:lnTo>
                <a:lnTo>
                  <a:pt x="3562" y="1828"/>
                </a:lnTo>
                <a:lnTo>
                  <a:pt x="3559" y="1816"/>
                </a:lnTo>
                <a:lnTo>
                  <a:pt x="3557" y="1806"/>
                </a:lnTo>
                <a:lnTo>
                  <a:pt x="3554" y="1782"/>
                </a:lnTo>
                <a:lnTo>
                  <a:pt x="3551" y="1756"/>
                </a:lnTo>
                <a:lnTo>
                  <a:pt x="3550" y="1742"/>
                </a:lnTo>
                <a:lnTo>
                  <a:pt x="3550" y="1726"/>
                </a:lnTo>
                <a:lnTo>
                  <a:pt x="3549" y="1697"/>
                </a:lnTo>
                <a:lnTo>
                  <a:pt x="3549" y="1166"/>
                </a:lnTo>
                <a:lnTo>
                  <a:pt x="3615" y="1166"/>
                </a:lnTo>
                <a:lnTo>
                  <a:pt x="3615" y="1691"/>
                </a:lnTo>
                <a:lnTo>
                  <a:pt x="3615" y="1711"/>
                </a:lnTo>
                <a:lnTo>
                  <a:pt x="3616" y="1728"/>
                </a:lnTo>
                <a:lnTo>
                  <a:pt x="3617" y="1744"/>
                </a:lnTo>
                <a:lnTo>
                  <a:pt x="3618" y="1758"/>
                </a:lnTo>
                <a:lnTo>
                  <a:pt x="3620" y="1772"/>
                </a:lnTo>
                <a:lnTo>
                  <a:pt x="3623" y="1784"/>
                </a:lnTo>
                <a:lnTo>
                  <a:pt x="3625" y="1796"/>
                </a:lnTo>
                <a:lnTo>
                  <a:pt x="3629" y="1804"/>
                </a:lnTo>
                <a:lnTo>
                  <a:pt x="3633" y="1814"/>
                </a:lnTo>
                <a:lnTo>
                  <a:pt x="3637" y="1822"/>
                </a:lnTo>
                <a:lnTo>
                  <a:pt x="3643" y="1830"/>
                </a:lnTo>
                <a:lnTo>
                  <a:pt x="3649" y="1836"/>
                </a:lnTo>
                <a:lnTo>
                  <a:pt x="3652" y="1838"/>
                </a:lnTo>
                <a:lnTo>
                  <a:pt x="3655" y="1840"/>
                </a:lnTo>
                <a:lnTo>
                  <a:pt x="3662" y="1844"/>
                </a:lnTo>
                <a:lnTo>
                  <a:pt x="3670" y="1846"/>
                </a:lnTo>
                <a:lnTo>
                  <a:pt x="3678" y="1846"/>
                </a:lnTo>
                <a:lnTo>
                  <a:pt x="3686" y="1846"/>
                </a:lnTo>
                <a:lnTo>
                  <a:pt x="3694" y="1844"/>
                </a:lnTo>
                <a:lnTo>
                  <a:pt x="3701" y="1840"/>
                </a:lnTo>
                <a:lnTo>
                  <a:pt x="3708" y="1836"/>
                </a:lnTo>
                <a:lnTo>
                  <a:pt x="3713" y="1830"/>
                </a:lnTo>
                <a:lnTo>
                  <a:pt x="3719" y="1822"/>
                </a:lnTo>
                <a:lnTo>
                  <a:pt x="3723" y="1814"/>
                </a:lnTo>
                <a:lnTo>
                  <a:pt x="3728" y="1804"/>
                </a:lnTo>
                <a:lnTo>
                  <a:pt x="3731" y="1796"/>
                </a:lnTo>
                <a:lnTo>
                  <a:pt x="3734" y="1784"/>
                </a:lnTo>
                <a:lnTo>
                  <a:pt x="3736" y="1772"/>
                </a:lnTo>
                <a:lnTo>
                  <a:pt x="3738" y="1758"/>
                </a:lnTo>
                <a:lnTo>
                  <a:pt x="3740" y="1744"/>
                </a:lnTo>
                <a:lnTo>
                  <a:pt x="3741" y="1728"/>
                </a:lnTo>
                <a:lnTo>
                  <a:pt x="3741" y="1711"/>
                </a:lnTo>
                <a:lnTo>
                  <a:pt x="3741" y="1691"/>
                </a:lnTo>
                <a:lnTo>
                  <a:pt x="3741" y="1166"/>
                </a:lnTo>
                <a:lnTo>
                  <a:pt x="3807" y="1166"/>
                </a:lnTo>
                <a:lnTo>
                  <a:pt x="3807" y="1697"/>
                </a:lnTo>
                <a:lnTo>
                  <a:pt x="3806" y="1726"/>
                </a:lnTo>
                <a:lnTo>
                  <a:pt x="3805" y="1742"/>
                </a:lnTo>
                <a:lnTo>
                  <a:pt x="3805" y="1756"/>
                </a:lnTo>
                <a:lnTo>
                  <a:pt x="3802" y="1782"/>
                </a:lnTo>
                <a:lnTo>
                  <a:pt x="3798" y="1806"/>
                </a:lnTo>
                <a:lnTo>
                  <a:pt x="3796" y="1816"/>
                </a:lnTo>
                <a:lnTo>
                  <a:pt x="3794" y="1828"/>
                </a:lnTo>
                <a:lnTo>
                  <a:pt x="3788" y="1848"/>
                </a:lnTo>
                <a:lnTo>
                  <a:pt x="3785" y="1856"/>
                </a:lnTo>
                <a:lnTo>
                  <a:pt x="3782" y="1866"/>
                </a:lnTo>
                <a:lnTo>
                  <a:pt x="3779" y="1874"/>
                </a:lnTo>
                <a:lnTo>
                  <a:pt x="3775" y="1882"/>
                </a:lnTo>
                <a:lnTo>
                  <a:pt x="3771" y="1890"/>
                </a:lnTo>
                <a:lnTo>
                  <a:pt x="3766" y="1898"/>
                </a:lnTo>
                <a:lnTo>
                  <a:pt x="3756" y="1914"/>
                </a:lnTo>
                <a:lnTo>
                  <a:pt x="3745" y="1926"/>
                </a:lnTo>
                <a:lnTo>
                  <a:pt x="3739" y="1930"/>
                </a:lnTo>
                <a:lnTo>
                  <a:pt x="3733" y="1936"/>
                </a:lnTo>
                <a:lnTo>
                  <a:pt x="3720" y="1944"/>
                </a:lnTo>
                <a:lnTo>
                  <a:pt x="3714" y="1946"/>
                </a:lnTo>
                <a:lnTo>
                  <a:pt x="3707" y="1950"/>
                </a:lnTo>
                <a:lnTo>
                  <a:pt x="3693" y="1952"/>
                </a:lnTo>
                <a:lnTo>
                  <a:pt x="3685" y="1954"/>
                </a:lnTo>
                <a:lnTo>
                  <a:pt x="3678" y="1954"/>
                </a:lnTo>
                <a:lnTo>
                  <a:pt x="3663" y="1952"/>
                </a:lnTo>
                <a:lnTo>
                  <a:pt x="3649" y="1950"/>
                </a:lnTo>
                <a:lnTo>
                  <a:pt x="3643" y="1946"/>
                </a:lnTo>
                <a:lnTo>
                  <a:pt x="3636" y="1944"/>
                </a:lnTo>
                <a:lnTo>
                  <a:pt x="3624" y="1936"/>
                </a:lnTo>
                <a:lnTo>
                  <a:pt x="3612" y="1926"/>
                </a:lnTo>
                <a:lnTo>
                  <a:pt x="3601" y="1914"/>
                </a:lnTo>
                <a:lnTo>
                  <a:pt x="3591" y="1898"/>
                </a:lnTo>
                <a:lnTo>
                  <a:pt x="3586" y="1890"/>
                </a:lnTo>
                <a:lnTo>
                  <a:pt x="3582" y="1882"/>
                </a:lnTo>
                <a:close/>
                <a:moveTo>
                  <a:pt x="3934" y="1882"/>
                </a:moveTo>
                <a:lnTo>
                  <a:pt x="3927" y="1866"/>
                </a:lnTo>
                <a:lnTo>
                  <a:pt x="3920" y="1848"/>
                </a:lnTo>
                <a:lnTo>
                  <a:pt x="3915" y="1828"/>
                </a:lnTo>
                <a:lnTo>
                  <a:pt x="3912" y="1816"/>
                </a:lnTo>
                <a:lnTo>
                  <a:pt x="3910" y="1806"/>
                </a:lnTo>
                <a:lnTo>
                  <a:pt x="3907" y="1782"/>
                </a:lnTo>
                <a:lnTo>
                  <a:pt x="3904" y="1756"/>
                </a:lnTo>
                <a:lnTo>
                  <a:pt x="3903" y="1742"/>
                </a:lnTo>
                <a:lnTo>
                  <a:pt x="3903" y="1726"/>
                </a:lnTo>
                <a:lnTo>
                  <a:pt x="3902" y="1697"/>
                </a:lnTo>
                <a:lnTo>
                  <a:pt x="3902" y="1166"/>
                </a:lnTo>
                <a:lnTo>
                  <a:pt x="3968" y="1166"/>
                </a:lnTo>
                <a:lnTo>
                  <a:pt x="3968" y="1691"/>
                </a:lnTo>
                <a:lnTo>
                  <a:pt x="3968" y="1711"/>
                </a:lnTo>
                <a:lnTo>
                  <a:pt x="3969" y="1728"/>
                </a:lnTo>
                <a:lnTo>
                  <a:pt x="3970" y="1744"/>
                </a:lnTo>
                <a:lnTo>
                  <a:pt x="3972" y="1758"/>
                </a:lnTo>
                <a:lnTo>
                  <a:pt x="3973" y="1772"/>
                </a:lnTo>
                <a:lnTo>
                  <a:pt x="3976" y="1784"/>
                </a:lnTo>
                <a:lnTo>
                  <a:pt x="3979" y="1796"/>
                </a:lnTo>
                <a:lnTo>
                  <a:pt x="3982" y="1804"/>
                </a:lnTo>
                <a:lnTo>
                  <a:pt x="3986" y="1814"/>
                </a:lnTo>
                <a:lnTo>
                  <a:pt x="3991" y="1822"/>
                </a:lnTo>
                <a:lnTo>
                  <a:pt x="3996" y="1830"/>
                </a:lnTo>
                <a:lnTo>
                  <a:pt x="4002" y="1836"/>
                </a:lnTo>
                <a:lnTo>
                  <a:pt x="4005" y="1838"/>
                </a:lnTo>
                <a:lnTo>
                  <a:pt x="4008" y="1840"/>
                </a:lnTo>
                <a:lnTo>
                  <a:pt x="4015" y="1844"/>
                </a:lnTo>
                <a:lnTo>
                  <a:pt x="4023" y="1846"/>
                </a:lnTo>
                <a:lnTo>
                  <a:pt x="4031" y="1846"/>
                </a:lnTo>
                <a:lnTo>
                  <a:pt x="4040" y="1846"/>
                </a:lnTo>
                <a:lnTo>
                  <a:pt x="4047" y="1844"/>
                </a:lnTo>
                <a:lnTo>
                  <a:pt x="4054" y="1840"/>
                </a:lnTo>
                <a:lnTo>
                  <a:pt x="4061" y="1836"/>
                </a:lnTo>
                <a:lnTo>
                  <a:pt x="4067" y="1830"/>
                </a:lnTo>
                <a:lnTo>
                  <a:pt x="4072" y="1822"/>
                </a:lnTo>
                <a:lnTo>
                  <a:pt x="4077" y="1814"/>
                </a:lnTo>
                <a:lnTo>
                  <a:pt x="4081" y="1804"/>
                </a:lnTo>
                <a:lnTo>
                  <a:pt x="4084" y="1796"/>
                </a:lnTo>
                <a:lnTo>
                  <a:pt x="4087" y="1784"/>
                </a:lnTo>
                <a:lnTo>
                  <a:pt x="4090" y="1772"/>
                </a:lnTo>
                <a:lnTo>
                  <a:pt x="4091" y="1758"/>
                </a:lnTo>
                <a:lnTo>
                  <a:pt x="4093" y="1744"/>
                </a:lnTo>
                <a:lnTo>
                  <a:pt x="4094" y="1728"/>
                </a:lnTo>
                <a:lnTo>
                  <a:pt x="4094" y="1711"/>
                </a:lnTo>
                <a:lnTo>
                  <a:pt x="4094" y="1691"/>
                </a:lnTo>
                <a:lnTo>
                  <a:pt x="4094" y="1166"/>
                </a:lnTo>
                <a:lnTo>
                  <a:pt x="4160" y="1166"/>
                </a:lnTo>
                <a:lnTo>
                  <a:pt x="4160" y="1697"/>
                </a:lnTo>
                <a:lnTo>
                  <a:pt x="4159" y="1726"/>
                </a:lnTo>
                <a:lnTo>
                  <a:pt x="4159" y="1742"/>
                </a:lnTo>
                <a:lnTo>
                  <a:pt x="4158" y="1756"/>
                </a:lnTo>
                <a:lnTo>
                  <a:pt x="4155" y="1782"/>
                </a:lnTo>
                <a:lnTo>
                  <a:pt x="4152" y="1806"/>
                </a:lnTo>
                <a:lnTo>
                  <a:pt x="4149" y="1816"/>
                </a:lnTo>
                <a:lnTo>
                  <a:pt x="4147" y="1828"/>
                </a:lnTo>
                <a:lnTo>
                  <a:pt x="4142" y="1848"/>
                </a:lnTo>
                <a:lnTo>
                  <a:pt x="4139" y="1856"/>
                </a:lnTo>
                <a:lnTo>
                  <a:pt x="4135" y="1866"/>
                </a:lnTo>
                <a:lnTo>
                  <a:pt x="4132" y="1874"/>
                </a:lnTo>
                <a:lnTo>
                  <a:pt x="4128" y="1882"/>
                </a:lnTo>
                <a:lnTo>
                  <a:pt x="4124" y="1890"/>
                </a:lnTo>
                <a:lnTo>
                  <a:pt x="4119" y="1898"/>
                </a:lnTo>
                <a:lnTo>
                  <a:pt x="4109" y="1914"/>
                </a:lnTo>
                <a:lnTo>
                  <a:pt x="4098" y="1926"/>
                </a:lnTo>
                <a:lnTo>
                  <a:pt x="4092" y="1930"/>
                </a:lnTo>
                <a:lnTo>
                  <a:pt x="4086" y="1936"/>
                </a:lnTo>
                <a:lnTo>
                  <a:pt x="4073" y="1944"/>
                </a:lnTo>
                <a:lnTo>
                  <a:pt x="4067" y="1946"/>
                </a:lnTo>
                <a:lnTo>
                  <a:pt x="4060" y="1950"/>
                </a:lnTo>
                <a:lnTo>
                  <a:pt x="4046" y="1952"/>
                </a:lnTo>
                <a:lnTo>
                  <a:pt x="4039" y="1954"/>
                </a:lnTo>
                <a:lnTo>
                  <a:pt x="4031" y="1954"/>
                </a:lnTo>
                <a:lnTo>
                  <a:pt x="4017" y="1952"/>
                </a:lnTo>
                <a:lnTo>
                  <a:pt x="4003" y="1950"/>
                </a:lnTo>
                <a:lnTo>
                  <a:pt x="3996" y="1946"/>
                </a:lnTo>
                <a:lnTo>
                  <a:pt x="3989" y="1944"/>
                </a:lnTo>
                <a:lnTo>
                  <a:pt x="3977" y="1936"/>
                </a:lnTo>
                <a:lnTo>
                  <a:pt x="3965" y="1926"/>
                </a:lnTo>
                <a:lnTo>
                  <a:pt x="3954" y="1914"/>
                </a:lnTo>
                <a:lnTo>
                  <a:pt x="3943" y="1898"/>
                </a:lnTo>
                <a:lnTo>
                  <a:pt x="3938" y="1890"/>
                </a:lnTo>
                <a:lnTo>
                  <a:pt x="3934" y="1882"/>
                </a:lnTo>
                <a:close/>
                <a:moveTo>
                  <a:pt x="4370" y="1954"/>
                </a:moveTo>
                <a:lnTo>
                  <a:pt x="4354" y="1954"/>
                </a:lnTo>
                <a:lnTo>
                  <a:pt x="4339" y="1950"/>
                </a:lnTo>
                <a:lnTo>
                  <a:pt x="4324" y="1944"/>
                </a:lnTo>
                <a:lnTo>
                  <a:pt x="4317" y="1940"/>
                </a:lnTo>
                <a:lnTo>
                  <a:pt x="4310" y="1936"/>
                </a:lnTo>
                <a:lnTo>
                  <a:pt x="4298" y="1928"/>
                </a:lnTo>
                <a:lnTo>
                  <a:pt x="4292" y="1922"/>
                </a:lnTo>
                <a:lnTo>
                  <a:pt x="4287" y="1916"/>
                </a:lnTo>
                <a:lnTo>
                  <a:pt x="4277" y="1902"/>
                </a:lnTo>
                <a:lnTo>
                  <a:pt x="4273" y="1896"/>
                </a:lnTo>
                <a:lnTo>
                  <a:pt x="4268" y="1888"/>
                </a:lnTo>
                <a:lnTo>
                  <a:pt x="4264" y="1880"/>
                </a:lnTo>
                <a:lnTo>
                  <a:pt x="4261" y="1872"/>
                </a:lnTo>
                <a:lnTo>
                  <a:pt x="4257" y="1864"/>
                </a:lnTo>
                <a:lnTo>
                  <a:pt x="4254" y="1854"/>
                </a:lnTo>
                <a:lnTo>
                  <a:pt x="4248" y="1834"/>
                </a:lnTo>
                <a:lnTo>
                  <a:pt x="4244" y="1814"/>
                </a:lnTo>
                <a:lnTo>
                  <a:pt x="4242" y="1804"/>
                </a:lnTo>
                <a:lnTo>
                  <a:pt x="4240" y="1792"/>
                </a:lnTo>
                <a:lnTo>
                  <a:pt x="4237" y="1770"/>
                </a:lnTo>
                <a:lnTo>
                  <a:pt x="4236" y="1746"/>
                </a:lnTo>
                <a:lnTo>
                  <a:pt x="4235" y="1732"/>
                </a:lnTo>
                <a:lnTo>
                  <a:pt x="4235" y="1720"/>
                </a:lnTo>
                <a:lnTo>
                  <a:pt x="4298" y="1693"/>
                </a:lnTo>
                <a:lnTo>
                  <a:pt x="4298" y="1714"/>
                </a:lnTo>
                <a:lnTo>
                  <a:pt x="4299" y="1734"/>
                </a:lnTo>
                <a:lnTo>
                  <a:pt x="4301" y="1750"/>
                </a:lnTo>
                <a:lnTo>
                  <a:pt x="4303" y="1766"/>
                </a:lnTo>
                <a:lnTo>
                  <a:pt x="4305" y="1774"/>
                </a:lnTo>
                <a:lnTo>
                  <a:pt x="4306" y="1782"/>
                </a:lnTo>
                <a:lnTo>
                  <a:pt x="4310" y="1794"/>
                </a:lnTo>
                <a:lnTo>
                  <a:pt x="4314" y="1804"/>
                </a:lnTo>
                <a:lnTo>
                  <a:pt x="4318" y="1814"/>
                </a:lnTo>
                <a:lnTo>
                  <a:pt x="4324" y="1824"/>
                </a:lnTo>
                <a:lnTo>
                  <a:pt x="4330" y="1830"/>
                </a:lnTo>
                <a:lnTo>
                  <a:pt x="4336" y="1836"/>
                </a:lnTo>
                <a:lnTo>
                  <a:pt x="4343" y="1840"/>
                </a:lnTo>
                <a:lnTo>
                  <a:pt x="4350" y="1844"/>
                </a:lnTo>
                <a:lnTo>
                  <a:pt x="4357" y="1846"/>
                </a:lnTo>
                <a:lnTo>
                  <a:pt x="4365" y="1848"/>
                </a:lnTo>
                <a:lnTo>
                  <a:pt x="4374" y="1848"/>
                </a:lnTo>
                <a:lnTo>
                  <a:pt x="4381" y="1848"/>
                </a:lnTo>
                <a:lnTo>
                  <a:pt x="4388" y="1846"/>
                </a:lnTo>
                <a:lnTo>
                  <a:pt x="4395" y="1844"/>
                </a:lnTo>
                <a:lnTo>
                  <a:pt x="4401" y="1842"/>
                </a:lnTo>
                <a:lnTo>
                  <a:pt x="4407" y="1838"/>
                </a:lnTo>
                <a:lnTo>
                  <a:pt x="4413" y="1832"/>
                </a:lnTo>
                <a:lnTo>
                  <a:pt x="4418" y="1826"/>
                </a:lnTo>
                <a:lnTo>
                  <a:pt x="4423" y="1820"/>
                </a:lnTo>
                <a:lnTo>
                  <a:pt x="4427" y="1812"/>
                </a:lnTo>
                <a:lnTo>
                  <a:pt x="4431" y="1804"/>
                </a:lnTo>
                <a:lnTo>
                  <a:pt x="4434" y="1796"/>
                </a:lnTo>
                <a:lnTo>
                  <a:pt x="4437" y="1786"/>
                </a:lnTo>
                <a:lnTo>
                  <a:pt x="4439" y="1774"/>
                </a:lnTo>
                <a:lnTo>
                  <a:pt x="4440" y="1770"/>
                </a:lnTo>
                <a:lnTo>
                  <a:pt x="4441" y="1764"/>
                </a:lnTo>
                <a:lnTo>
                  <a:pt x="4442" y="1752"/>
                </a:lnTo>
                <a:lnTo>
                  <a:pt x="4442" y="1738"/>
                </a:lnTo>
                <a:lnTo>
                  <a:pt x="4442" y="1728"/>
                </a:lnTo>
                <a:lnTo>
                  <a:pt x="4442" y="1718"/>
                </a:lnTo>
                <a:lnTo>
                  <a:pt x="4441" y="1711"/>
                </a:lnTo>
                <a:lnTo>
                  <a:pt x="4439" y="1701"/>
                </a:lnTo>
                <a:lnTo>
                  <a:pt x="4437" y="1693"/>
                </a:lnTo>
                <a:lnTo>
                  <a:pt x="4435" y="1685"/>
                </a:lnTo>
                <a:lnTo>
                  <a:pt x="4433" y="1677"/>
                </a:lnTo>
                <a:lnTo>
                  <a:pt x="4430" y="1669"/>
                </a:lnTo>
                <a:lnTo>
                  <a:pt x="4422" y="1653"/>
                </a:lnTo>
                <a:lnTo>
                  <a:pt x="4418" y="1645"/>
                </a:lnTo>
                <a:lnTo>
                  <a:pt x="4413" y="1639"/>
                </a:lnTo>
                <a:lnTo>
                  <a:pt x="4402" y="1625"/>
                </a:lnTo>
                <a:lnTo>
                  <a:pt x="4389" y="1613"/>
                </a:lnTo>
                <a:lnTo>
                  <a:pt x="4325" y="1555"/>
                </a:lnTo>
                <a:lnTo>
                  <a:pt x="4315" y="1547"/>
                </a:lnTo>
                <a:lnTo>
                  <a:pt x="4305" y="1537"/>
                </a:lnTo>
                <a:lnTo>
                  <a:pt x="4289" y="1517"/>
                </a:lnTo>
                <a:lnTo>
                  <a:pt x="4275" y="1497"/>
                </a:lnTo>
                <a:lnTo>
                  <a:pt x="4270" y="1485"/>
                </a:lnTo>
                <a:lnTo>
                  <a:pt x="4264" y="1473"/>
                </a:lnTo>
                <a:lnTo>
                  <a:pt x="4260" y="1461"/>
                </a:lnTo>
                <a:lnTo>
                  <a:pt x="4255" y="1447"/>
                </a:lnTo>
                <a:lnTo>
                  <a:pt x="4252" y="1433"/>
                </a:lnTo>
                <a:lnTo>
                  <a:pt x="4249" y="1417"/>
                </a:lnTo>
                <a:lnTo>
                  <a:pt x="4247" y="1401"/>
                </a:lnTo>
                <a:lnTo>
                  <a:pt x="4246" y="1393"/>
                </a:lnTo>
                <a:lnTo>
                  <a:pt x="4245" y="1385"/>
                </a:lnTo>
                <a:lnTo>
                  <a:pt x="4244" y="1367"/>
                </a:lnTo>
                <a:lnTo>
                  <a:pt x="4244" y="1347"/>
                </a:lnTo>
                <a:lnTo>
                  <a:pt x="4244" y="1335"/>
                </a:lnTo>
                <a:lnTo>
                  <a:pt x="4245" y="1323"/>
                </a:lnTo>
                <a:lnTo>
                  <a:pt x="4246" y="1311"/>
                </a:lnTo>
                <a:lnTo>
                  <a:pt x="4247" y="1299"/>
                </a:lnTo>
                <a:lnTo>
                  <a:pt x="4248" y="1289"/>
                </a:lnTo>
                <a:lnTo>
                  <a:pt x="4250" y="1279"/>
                </a:lnTo>
                <a:lnTo>
                  <a:pt x="4254" y="1259"/>
                </a:lnTo>
                <a:lnTo>
                  <a:pt x="4257" y="1249"/>
                </a:lnTo>
                <a:lnTo>
                  <a:pt x="4260" y="1241"/>
                </a:lnTo>
                <a:lnTo>
                  <a:pt x="4266" y="1225"/>
                </a:lnTo>
                <a:lnTo>
                  <a:pt x="4273" y="1210"/>
                </a:lnTo>
                <a:lnTo>
                  <a:pt x="4277" y="1204"/>
                </a:lnTo>
                <a:lnTo>
                  <a:pt x="4282" y="1198"/>
                </a:lnTo>
                <a:lnTo>
                  <a:pt x="4291" y="1186"/>
                </a:lnTo>
                <a:lnTo>
                  <a:pt x="4301" y="1176"/>
                </a:lnTo>
                <a:lnTo>
                  <a:pt x="4311" y="1166"/>
                </a:lnTo>
                <a:lnTo>
                  <a:pt x="4323" y="1160"/>
                </a:lnTo>
                <a:lnTo>
                  <a:pt x="4335" y="1154"/>
                </a:lnTo>
                <a:lnTo>
                  <a:pt x="4347" y="1150"/>
                </a:lnTo>
                <a:lnTo>
                  <a:pt x="4360" y="1148"/>
                </a:lnTo>
                <a:lnTo>
                  <a:pt x="4373" y="1148"/>
                </a:lnTo>
                <a:lnTo>
                  <a:pt x="4388" y="1150"/>
                </a:lnTo>
                <a:lnTo>
                  <a:pt x="4403" y="1152"/>
                </a:lnTo>
                <a:lnTo>
                  <a:pt x="4416" y="1158"/>
                </a:lnTo>
                <a:lnTo>
                  <a:pt x="4422" y="1162"/>
                </a:lnTo>
                <a:lnTo>
                  <a:pt x="4428" y="1166"/>
                </a:lnTo>
                <a:lnTo>
                  <a:pt x="4440" y="1174"/>
                </a:lnTo>
                <a:lnTo>
                  <a:pt x="4450" y="1186"/>
                </a:lnTo>
                <a:lnTo>
                  <a:pt x="4459" y="1198"/>
                </a:lnTo>
                <a:lnTo>
                  <a:pt x="4467" y="1212"/>
                </a:lnTo>
                <a:lnTo>
                  <a:pt x="4471" y="1218"/>
                </a:lnTo>
                <a:lnTo>
                  <a:pt x="4474" y="1225"/>
                </a:lnTo>
                <a:lnTo>
                  <a:pt x="4477" y="1233"/>
                </a:lnTo>
                <a:lnTo>
                  <a:pt x="4480" y="1241"/>
                </a:lnTo>
                <a:lnTo>
                  <a:pt x="4485" y="1259"/>
                </a:lnTo>
                <a:lnTo>
                  <a:pt x="4490" y="1275"/>
                </a:lnTo>
                <a:lnTo>
                  <a:pt x="4493" y="1293"/>
                </a:lnTo>
                <a:lnTo>
                  <a:pt x="4495" y="1313"/>
                </a:lnTo>
                <a:lnTo>
                  <a:pt x="4497" y="1331"/>
                </a:lnTo>
                <a:lnTo>
                  <a:pt x="4497" y="1349"/>
                </a:lnTo>
                <a:lnTo>
                  <a:pt x="4435" y="1375"/>
                </a:lnTo>
                <a:lnTo>
                  <a:pt x="4435" y="1359"/>
                </a:lnTo>
                <a:lnTo>
                  <a:pt x="4433" y="1345"/>
                </a:lnTo>
                <a:lnTo>
                  <a:pt x="4432" y="1331"/>
                </a:lnTo>
                <a:lnTo>
                  <a:pt x="4430" y="1319"/>
                </a:lnTo>
                <a:lnTo>
                  <a:pt x="4427" y="1309"/>
                </a:lnTo>
                <a:lnTo>
                  <a:pt x="4426" y="1303"/>
                </a:lnTo>
                <a:lnTo>
                  <a:pt x="4424" y="1299"/>
                </a:lnTo>
                <a:lnTo>
                  <a:pt x="4421" y="1289"/>
                </a:lnTo>
                <a:lnTo>
                  <a:pt x="4417" y="1281"/>
                </a:lnTo>
                <a:lnTo>
                  <a:pt x="4413" y="1275"/>
                </a:lnTo>
                <a:lnTo>
                  <a:pt x="4408" y="1269"/>
                </a:lnTo>
                <a:lnTo>
                  <a:pt x="4403" y="1265"/>
                </a:lnTo>
                <a:lnTo>
                  <a:pt x="4397" y="1261"/>
                </a:lnTo>
                <a:lnTo>
                  <a:pt x="4391" y="1257"/>
                </a:lnTo>
                <a:lnTo>
                  <a:pt x="4385" y="1255"/>
                </a:lnTo>
                <a:lnTo>
                  <a:pt x="4378" y="1255"/>
                </a:lnTo>
                <a:lnTo>
                  <a:pt x="4370" y="1253"/>
                </a:lnTo>
                <a:lnTo>
                  <a:pt x="4358" y="1255"/>
                </a:lnTo>
                <a:lnTo>
                  <a:pt x="4346" y="1259"/>
                </a:lnTo>
                <a:lnTo>
                  <a:pt x="4341" y="1263"/>
                </a:lnTo>
                <a:lnTo>
                  <a:pt x="4336" y="1267"/>
                </a:lnTo>
                <a:lnTo>
                  <a:pt x="4331" y="1271"/>
                </a:lnTo>
                <a:lnTo>
                  <a:pt x="4327" y="1275"/>
                </a:lnTo>
                <a:lnTo>
                  <a:pt x="4323" y="1281"/>
                </a:lnTo>
                <a:lnTo>
                  <a:pt x="4319" y="1287"/>
                </a:lnTo>
                <a:lnTo>
                  <a:pt x="4316" y="1295"/>
                </a:lnTo>
                <a:lnTo>
                  <a:pt x="4313" y="1303"/>
                </a:lnTo>
                <a:lnTo>
                  <a:pt x="4311" y="1311"/>
                </a:lnTo>
                <a:lnTo>
                  <a:pt x="4310" y="1321"/>
                </a:lnTo>
                <a:lnTo>
                  <a:pt x="4309" y="1331"/>
                </a:lnTo>
                <a:lnTo>
                  <a:pt x="4308" y="1341"/>
                </a:lnTo>
                <a:lnTo>
                  <a:pt x="4309" y="1351"/>
                </a:lnTo>
                <a:lnTo>
                  <a:pt x="4309" y="1361"/>
                </a:lnTo>
                <a:lnTo>
                  <a:pt x="4310" y="1371"/>
                </a:lnTo>
                <a:lnTo>
                  <a:pt x="4311" y="1379"/>
                </a:lnTo>
                <a:lnTo>
                  <a:pt x="4313" y="1387"/>
                </a:lnTo>
                <a:lnTo>
                  <a:pt x="4315" y="1395"/>
                </a:lnTo>
                <a:lnTo>
                  <a:pt x="4318" y="1403"/>
                </a:lnTo>
                <a:lnTo>
                  <a:pt x="4321" y="1409"/>
                </a:lnTo>
                <a:lnTo>
                  <a:pt x="4325" y="1415"/>
                </a:lnTo>
                <a:lnTo>
                  <a:pt x="4328" y="1421"/>
                </a:lnTo>
                <a:lnTo>
                  <a:pt x="4337" y="1433"/>
                </a:lnTo>
                <a:lnTo>
                  <a:pt x="4347" y="1445"/>
                </a:lnTo>
                <a:lnTo>
                  <a:pt x="4359" y="1457"/>
                </a:lnTo>
                <a:lnTo>
                  <a:pt x="4421" y="1511"/>
                </a:lnTo>
                <a:lnTo>
                  <a:pt x="4431" y="1521"/>
                </a:lnTo>
                <a:lnTo>
                  <a:pt x="4442" y="1531"/>
                </a:lnTo>
                <a:lnTo>
                  <a:pt x="4451" y="1541"/>
                </a:lnTo>
                <a:lnTo>
                  <a:pt x="4459" y="1553"/>
                </a:lnTo>
                <a:lnTo>
                  <a:pt x="4467" y="1565"/>
                </a:lnTo>
                <a:lnTo>
                  <a:pt x="4474" y="1575"/>
                </a:lnTo>
                <a:lnTo>
                  <a:pt x="4480" y="1589"/>
                </a:lnTo>
                <a:lnTo>
                  <a:pt x="4486" y="1601"/>
                </a:lnTo>
                <a:lnTo>
                  <a:pt x="4491" y="1615"/>
                </a:lnTo>
                <a:lnTo>
                  <a:pt x="4495" y="1629"/>
                </a:lnTo>
                <a:lnTo>
                  <a:pt x="4499" y="1643"/>
                </a:lnTo>
                <a:lnTo>
                  <a:pt x="4502" y="1659"/>
                </a:lnTo>
                <a:lnTo>
                  <a:pt x="4504" y="1675"/>
                </a:lnTo>
                <a:lnTo>
                  <a:pt x="4505" y="1685"/>
                </a:lnTo>
                <a:lnTo>
                  <a:pt x="4505" y="1693"/>
                </a:lnTo>
                <a:lnTo>
                  <a:pt x="4506" y="1711"/>
                </a:lnTo>
                <a:lnTo>
                  <a:pt x="4507" y="1730"/>
                </a:lnTo>
                <a:lnTo>
                  <a:pt x="4506" y="1756"/>
                </a:lnTo>
                <a:lnTo>
                  <a:pt x="4504" y="1780"/>
                </a:lnTo>
                <a:lnTo>
                  <a:pt x="4503" y="1792"/>
                </a:lnTo>
                <a:lnTo>
                  <a:pt x="4501" y="1802"/>
                </a:lnTo>
                <a:lnTo>
                  <a:pt x="4499" y="1814"/>
                </a:lnTo>
                <a:lnTo>
                  <a:pt x="4497" y="1824"/>
                </a:lnTo>
                <a:lnTo>
                  <a:pt x="4494" y="1834"/>
                </a:lnTo>
                <a:lnTo>
                  <a:pt x="4492" y="1844"/>
                </a:lnTo>
                <a:lnTo>
                  <a:pt x="4485" y="1862"/>
                </a:lnTo>
                <a:lnTo>
                  <a:pt x="4482" y="1870"/>
                </a:lnTo>
                <a:lnTo>
                  <a:pt x="4478" y="1880"/>
                </a:lnTo>
                <a:lnTo>
                  <a:pt x="4470" y="1894"/>
                </a:lnTo>
                <a:lnTo>
                  <a:pt x="4465" y="1902"/>
                </a:lnTo>
                <a:lnTo>
                  <a:pt x="4460" y="1908"/>
                </a:lnTo>
                <a:lnTo>
                  <a:pt x="4455" y="1914"/>
                </a:lnTo>
                <a:lnTo>
                  <a:pt x="4450" y="1920"/>
                </a:lnTo>
                <a:lnTo>
                  <a:pt x="4439" y="1930"/>
                </a:lnTo>
                <a:lnTo>
                  <a:pt x="4427" y="1938"/>
                </a:lnTo>
                <a:lnTo>
                  <a:pt x="4414" y="1946"/>
                </a:lnTo>
                <a:lnTo>
                  <a:pt x="4400" y="1950"/>
                </a:lnTo>
                <a:lnTo>
                  <a:pt x="4393" y="1952"/>
                </a:lnTo>
                <a:lnTo>
                  <a:pt x="4386" y="1952"/>
                </a:lnTo>
                <a:lnTo>
                  <a:pt x="4370" y="195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992209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56">
          <p15:clr>
            <a:srgbClr val="FBAE40"/>
          </p15:clr>
        </p15:guide>
        <p15:guide id="4" pos="692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34" Type="http://schemas.openxmlformats.org/officeDocument/2006/relationships/image" Target="../media/image8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29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32" Type="http://schemas.openxmlformats.org/officeDocument/2006/relationships/slideLayout" Target="../slideLayouts/slideLayout51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28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31" Type="http://schemas.openxmlformats.org/officeDocument/2006/relationships/slideLayout" Target="../slideLayouts/slideLayout50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738BCF5-02C3-B040-B3FF-0E7C8CE37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54733"/>
            <a:ext cx="8685266" cy="819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7712D627-E392-544C-A4BA-49A0639AB4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9367" y="1200150"/>
            <a:ext cx="8685266" cy="3477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90980E4-DD27-3F42-5A43-628C24E249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5603" t="6435" r="-5864" b="-6435"/>
          <a:stretch/>
        </p:blipFill>
        <p:spPr>
          <a:xfrm>
            <a:off x="7439295" y="4677508"/>
            <a:ext cx="1537279" cy="399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4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57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  <p:sldLayoutId id="2147483875" r:id="rId17"/>
    <p:sldLayoutId id="2147483877" r:id="rId18"/>
    <p:sldLayoutId id="2147483886" r:id="rId19"/>
  </p:sldLayoutIdLst>
  <p:hf sldNum="0" hdr="0" dt="0"/>
  <p:txStyles>
    <p:titleStyle>
      <a:lvl1pPr algn="l" defTabSz="342900" rtl="0" eaLnBrk="1" latinLnBrk="0" hangingPunct="1">
        <a:spcBef>
          <a:spcPct val="0"/>
        </a:spcBef>
        <a:buNone/>
        <a:defRPr sz="2400" b="0" i="0" kern="1200" cap="none" baseline="0">
          <a:solidFill>
            <a:schemeClr val="tx1"/>
          </a:solidFill>
          <a:latin typeface="+mj-lt"/>
          <a:ea typeface="+mj-ea"/>
          <a:cs typeface="Calibri" panose="020F0502020204030204" pitchFamily="34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557213" indent="-214313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572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2001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43050" indent="-171450" algn="l" defTabSz="342900" rtl="0" eaLnBrk="1" latinLnBrk="0" hangingPunct="1">
        <a:spcBef>
          <a:spcPct val="20000"/>
        </a:spcBef>
        <a:buClr>
          <a:schemeClr val="tx1"/>
        </a:buClr>
        <a:buFont typeface="Arial"/>
        <a:buChar char="»"/>
        <a:defRPr sz="12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3F606E-928C-A1F9-8031-179CA03A3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8532020" cy="75814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fi-FI" noProof="0"/>
              <a:t>Muokkaa ots. perustyyl. napsautt.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24343F-94E2-0032-C904-C75E566C8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5991" y="1221582"/>
            <a:ext cx="8532019" cy="33480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CF1F63-EAB0-D155-D368-DB83454D3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9562" y="4785996"/>
            <a:ext cx="918102" cy="10747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>
              <a:defRPr sz="675">
                <a:solidFill>
                  <a:schemeClr val="accent1"/>
                </a:solidFill>
              </a:defRPr>
            </a:lvl1pPr>
          </a:lstStyle>
          <a:p>
            <a:fld id="{5C6F4B18-CB97-43DC-B5BF-9C12B500CD96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D72B2-0BA5-C3BE-860A-FF93393EC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7664" y="4785996"/>
            <a:ext cx="6696744" cy="10747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>
              <a:defRPr sz="675">
                <a:solidFill>
                  <a:schemeClr val="accent1"/>
                </a:solidFill>
              </a:defRPr>
            </a:lvl1pPr>
          </a:lstStyle>
          <a:p>
            <a:r>
              <a:rPr lang="fi-FI" noProof="0"/>
              <a:t>© Rakennusteollisuus RT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84F36-1B4E-8A5C-9166-BF2B0030F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5991" y="4785996"/>
            <a:ext cx="323571" cy="10747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lvl1pPr algn="l">
              <a:defRPr sz="675">
                <a:solidFill>
                  <a:schemeClr val="accent1"/>
                </a:solidFill>
                <a:latin typeface="+mj-lt"/>
              </a:defRPr>
            </a:lvl1pPr>
          </a:lstStyle>
          <a:p>
            <a:fld id="{DFD61EF7-2460-4EE9-A031-27FEBC4F9A95}" type="slidenum">
              <a:rPr lang="fi-FI" noProof="0" smtClean="0"/>
              <a:pPr/>
              <a:t>‹#›</a:t>
            </a:fld>
            <a:endParaRPr lang="fi-FI" noProof="0"/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45D2EBA9-1BB0-2806-BE95-22E9D2E52F2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7291" y="4731469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 sz="1050" noProof="0">
              <a:solidFill>
                <a:schemeClr val="tx1"/>
              </a:solidFill>
            </a:endParaRPr>
          </a:p>
        </p:txBody>
      </p:sp>
      <p:sp>
        <p:nvSpPr>
          <p:cNvPr id="23" name="(c)" hidden="1">
            <a:extLst>
              <a:ext uri="{FF2B5EF4-FFF2-40B4-BE49-F238E27FC236}">
                <a16:creationId xmlns:a16="http://schemas.microsoft.com/office/drawing/2014/main" id="{BE74CF64-92D2-11A4-5F0E-9DB01C5D9C1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017139" y="5168847"/>
            <a:ext cx="121829" cy="230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15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150" baseline="0">
                <a:solidFill>
                  <a:schemeClr val="bg1"/>
                </a:solidFill>
                <a:latin typeface="+mn-lt"/>
              </a:rPr>
              <a:t> RT</a:t>
            </a:r>
            <a:endParaRPr lang="en-GB" sz="15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4" name="(logo)" descr="Z:\GRW (grow)\logot\copyright_grow.png" hidden="1">
            <a:extLst>
              <a:ext uri="{FF2B5EF4-FFF2-40B4-BE49-F238E27FC236}">
                <a16:creationId xmlns:a16="http://schemas.microsoft.com/office/drawing/2014/main" id="{FAEA7254-AEB8-7FA6-6B13-3AB5DF3FA7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000"/>
            <a:ext cx="45196" cy="1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41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  <p:sldLayoutId id="2147483904" r:id="rId17"/>
    <p:sldLayoutId id="2147483905" r:id="rId18"/>
    <p:sldLayoutId id="2147483906" r:id="rId19"/>
    <p:sldLayoutId id="2147483907" r:id="rId20"/>
    <p:sldLayoutId id="2147483908" r:id="rId21"/>
    <p:sldLayoutId id="2147483909" r:id="rId22"/>
    <p:sldLayoutId id="2147483910" r:id="rId23"/>
    <p:sldLayoutId id="2147483911" r:id="rId24"/>
    <p:sldLayoutId id="2147483912" r:id="rId25"/>
    <p:sldLayoutId id="2147483913" r:id="rId26"/>
    <p:sldLayoutId id="2147483914" r:id="rId27"/>
    <p:sldLayoutId id="2147483915" r:id="rId28"/>
    <p:sldLayoutId id="2147483916" r:id="rId29"/>
    <p:sldLayoutId id="2147483917" r:id="rId30"/>
    <p:sldLayoutId id="2147483918" r:id="rId31"/>
    <p:sldLayoutId id="2147483919" r:id="rId32"/>
  </p:sldLayoutIdLst>
  <p:hf hdr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250" b="1" i="0" kern="1200" spc="0" baseline="0">
          <a:solidFill>
            <a:schemeClr val="accent1"/>
          </a:solidFill>
          <a:latin typeface="+mj-lt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00025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1350" b="0" i="0" kern="1200" spc="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1pPr>
      <a:lvl2pPr marL="471488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1200" b="0" i="0" kern="1200" spc="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2pPr>
      <a:lvl3pPr marL="742950" indent="-207169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1050" b="0" i="0" kern="1200" spc="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3pPr>
      <a:lvl4pPr marL="1007269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b="0" i="0" kern="1200" spc="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4pPr>
      <a:lvl5pPr marL="1278731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b="0" i="0" kern="1200" spc="0" baseline="0">
          <a:solidFill>
            <a:schemeClr val="tx1"/>
          </a:solidFill>
          <a:latin typeface="+mn-lt"/>
          <a:ea typeface="Verdana" panose="020B0604030504040204" pitchFamily="34" charset="0"/>
          <a:cs typeface="Verdana" panose="020B0604030504040204" pitchFamily="34" charset="0"/>
        </a:defRPr>
      </a:lvl5pPr>
      <a:lvl6pPr marL="1550194" indent="-207169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814513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2085975" indent="-200025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2357438" indent="-207169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1026">
          <p15:clr>
            <a:srgbClr val="F26B43"/>
          </p15:clr>
        </p15:guide>
        <p15:guide id="6" orient="horz" pos="845">
          <p15:clr>
            <a:srgbClr val="F26B43"/>
          </p15:clr>
        </p15:guide>
        <p15:guide id="8" orient="horz" pos="3838">
          <p15:clr>
            <a:srgbClr val="F26B43"/>
          </p15:clr>
        </p15:guide>
        <p15:guide id="10" orient="horz" pos="2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microsoft.com/office/2018/10/relationships/comments" Target="../comments/modernComment_7FFFD3A4_39D4BEF4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customXml" Target="../ink/ink5.xml"/><Relationship Id="rId18" Type="http://schemas.openxmlformats.org/officeDocument/2006/relationships/image" Target="../media/image14.png"/><Relationship Id="rId26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21" Type="http://schemas.openxmlformats.org/officeDocument/2006/relationships/customXml" Target="../ink/ink10.xml"/><Relationship Id="rId7" Type="http://schemas.openxmlformats.org/officeDocument/2006/relationships/customXml" Target="../ink/ink1.xml"/><Relationship Id="rId12" Type="http://schemas.openxmlformats.org/officeDocument/2006/relationships/customXml" Target="../ink/ink4.xml"/><Relationship Id="rId17" Type="http://schemas.openxmlformats.org/officeDocument/2006/relationships/customXml" Target="../ink/ink7.xml"/><Relationship Id="rId25" Type="http://schemas.openxmlformats.org/officeDocument/2006/relationships/customXml" Target="../ink/ink12.xml"/><Relationship Id="rId2" Type="http://schemas.openxmlformats.org/officeDocument/2006/relationships/diagramData" Target="../diagrams/data1.xml"/><Relationship Id="rId16" Type="http://schemas.openxmlformats.org/officeDocument/2006/relationships/image" Target="../media/image130.png"/><Relationship Id="rId20" Type="http://schemas.openxmlformats.org/officeDocument/2006/relationships/customXml" Target="../ink/ink9.xml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11" Type="http://schemas.openxmlformats.org/officeDocument/2006/relationships/customXml" Target="../ink/ink3.xml"/><Relationship Id="rId24" Type="http://schemas.openxmlformats.org/officeDocument/2006/relationships/image" Target="../media/image160.png"/><Relationship Id="rId5" Type="http://schemas.openxmlformats.org/officeDocument/2006/relationships/diagramColors" Target="../diagrams/colors1.xml"/><Relationship Id="rId15" Type="http://schemas.openxmlformats.org/officeDocument/2006/relationships/customXml" Target="../ink/ink6.xml"/><Relationship Id="rId23" Type="http://schemas.openxmlformats.org/officeDocument/2006/relationships/customXml" Target="../ink/ink11.xml"/><Relationship Id="rId28" Type="http://schemas.openxmlformats.org/officeDocument/2006/relationships/image" Target="../media/image18.png"/><Relationship Id="rId10" Type="http://schemas.openxmlformats.org/officeDocument/2006/relationships/image" Target="../media/image110.png"/><Relationship Id="rId19" Type="http://schemas.openxmlformats.org/officeDocument/2006/relationships/customXml" Target="../ink/ink8.xml"/><Relationship Id="rId4" Type="http://schemas.openxmlformats.org/officeDocument/2006/relationships/diagramQuickStyle" Target="../diagrams/quickStyle1.xml"/><Relationship Id="rId9" Type="http://schemas.openxmlformats.org/officeDocument/2006/relationships/customXml" Target="../ink/ink2.xml"/><Relationship Id="rId14" Type="http://schemas.openxmlformats.org/officeDocument/2006/relationships/image" Target="../media/image12.png"/><Relationship Id="rId22" Type="http://schemas.openxmlformats.org/officeDocument/2006/relationships/image" Target="../media/image15.png"/><Relationship Id="rId27" Type="http://schemas.openxmlformats.org/officeDocument/2006/relationships/customXml" Target="../ink/ink13.xml"/><Relationship Id="rId30" Type="http://schemas.openxmlformats.org/officeDocument/2006/relationships/customXml" Target="../ink/ink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5AAE73-A118-CA58-ED3C-C76C7BD461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166" y="1498060"/>
            <a:ext cx="4559029" cy="2625671"/>
          </a:xfrm>
        </p:spPr>
        <p:txBody>
          <a:bodyPr>
            <a:noAutofit/>
          </a:bodyPr>
          <a:lstStyle/>
          <a:p>
            <a:r>
              <a:rPr lang="fi-FI" dirty="0">
                <a:latin typeface="Aptos" panose="020B0004020202020204" pitchFamily="34" charset="0"/>
                <a:cs typeface="Calibri" panose="020F0502020204030204" pitchFamily="34" charset="0"/>
              </a:rPr>
              <a:t>LVI-alan ajankohtaiset asiat ja muutokset</a:t>
            </a:r>
          </a:p>
          <a:p>
            <a:endParaRPr lang="fi-FI" dirty="0">
              <a:latin typeface="Aptos" panose="020B0004020202020204" pitchFamily="34" charset="0"/>
              <a:cs typeface="Calibri" panose="020F0502020204030204" pitchFamily="34" charset="0"/>
            </a:endParaRPr>
          </a:p>
          <a:p>
            <a:r>
              <a:rPr lang="fi-FI" sz="2000" dirty="0">
                <a:latin typeface="Aptos" panose="020B0004020202020204" pitchFamily="34" charset="0"/>
              </a:rPr>
              <a:t>21</a:t>
            </a:r>
            <a:r>
              <a:rPr lang="fi-FI" sz="2000" dirty="0">
                <a:latin typeface="Aptos" panose="020B0004020202020204" pitchFamily="34" charset="0"/>
                <a:cs typeface="Calibri" panose="020F0502020204030204" pitchFamily="34" charset="0"/>
              </a:rPr>
              <a:t>.10.2026</a:t>
            </a:r>
          </a:p>
          <a:p>
            <a:r>
              <a:rPr lang="fi-FI" sz="2000" dirty="0">
                <a:latin typeface="Aptos" panose="020B0004020202020204" pitchFamily="34" charset="0"/>
                <a:cs typeface="Calibri" panose="020F0502020204030204" pitchFamily="34" charset="0"/>
              </a:rPr>
              <a:t>Juha-Ville Mäkinen</a:t>
            </a:r>
          </a:p>
        </p:txBody>
      </p:sp>
      <p:pic>
        <p:nvPicPr>
          <p:cNvPr id="7" name="Kuvan paikkamerkki 6" descr="Kuva, joka sisältää kohteen teksti, näkymä, tapa, ulko&#10;&#10;Kuvaus luotu automaattisesti">
            <a:extLst>
              <a:ext uri="{FF2B5EF4-FFF2-40B4-BE49-F238E27FC236}">
                <a16:creationId xmlns:a16="http://schemas.microsoft.com/office/drawing/2014/main" id="{0F8D281B-0474-E7A4-B398-AEA5B82EF6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269" r="19269"/>
          <a:stretch>
            <a:fillRect/>
          </a:stretch>
        </p:blipFill>
        <p:spPr>
          <a:xfrm>
            <a:off x="5305520" y="102043"/>
            <a:ext cx="3994030" cy="4330460"/>
          </a:xfr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ED35A45-7D3A-8596-B3A3-BA4F2EF6F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14661" y="2791033"/>
            <a:ext cx="3431844" cy="2062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6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3">
            <a:extLst>
              <a:ext uri="{FF2B5EF4-FFF2-40B4-BE49-F238E27FC236}">
                <a16:creationId xmlns:a16="http://schemas.microsoft.com/office/drawing/2014/main" id="{327393F1-1F23-6EBB-CDA7-1F33F02080DB}"/>
              </a:ext>
            </a:extLst>
          </p:cNvPr>
          <p:cNvSpPr txBox="1">
            <a:spLocks/>
          </p:cNvSpPr>
          <p:nvPr/>
        </p:nvSpPr>
        <p:spPr>
          <a:xfrm>
            <a:off x="950511" y="240333"/>
            <a:ext cx="7964121" cy="997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000" b="0" i="0" kern="1200" cap="none" baseline="0">
                <a:solidFill>
                  <a:schemeClr val="tx2"/>
                </a:solidFill>
                <a:latin typeface="Calibre Medium" panose="020B0503030202060203" pitchFamily="34" charset="77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i-FI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LVI-TU</a:t>
            </a:r>
          </a:p>
        </p:txBody>
      </p:sp>
      <p:pic>
        <p:nvPicPr>
          <p:cNvPr id="8" name="Graphic 1">
            <a:extLst>
              <a:ext uri="{FF2B5EF4-FFF2-40B4-BE49-F238E27FC236}">
                <a16:creationId xmlns:a16="http://schemas.microsoft.com/office/drawing/2014/main" id="{6E1D734B-77DB-1E73-023D-043754FB5F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603" t="6435" r="-5864" b="-6435"/>
          <a:stretch/>
        </p:blipFill>
        <p:spPr>
          <a:xfrm>
            <a:off x="7439295" y="4677508"/>
            <a:ext cx="1537279" cy="399029"/>
          </a:xfrm>
          <a:prstGeom prst="rect">
            <a:avLst/>
          </a:prstGeom>
        </p:spPr>
      </p:pic>
      <p:grpSp>
        <p:nvGrpSpPr>
          <p:cNvPr id="19" name="Ryhmä 18">
            <a:extLst>
              <a:ext uri="{FF2B5EF4-FFF2-40B4-BE49-F238E27FC236}">
                <a16:creationId xmlns:a16="http://schemas.microsoft.com/office/drawing/2014/main" id="{885F68CA-B2BE-8595-5A41-7C789C3079F7}"/>
              </a:ext>
            </a:extLst>
          </p:cNvPr>
          <p:cNvGrpSpPr/>
          <p:nvPr/>
        </p:nvGrpSpPr>
        <p:grpSpPr>
          <a:xfrm>
            <a:off x="5639395" y="128849"/>
            <a:ext cx="1617297" cy="2341755"/>
            <a:chOff x="263699" y="2902510"/>
            <a:chExt cx="730616" cy="1057891"/>
          </a:xfrm>
          <a:solidFill>
            <a:srgbClr val="4E579F"/>
          </a:solidFill>
        </p:grpSpPr>
        <p:sp>
          <p:nvSpPr>
            <p:cNvPr id="20" name="Oval 4">
              <a:extLst>
                <a:ext uri="{FF2B5EF4-FFF2-40B4-BE49-F238E27FC236}">
                  <a16:creationId xmlns:a16="http://schemas.microsoft.com/office/drawing/2014/main" id="{364446AF-98B3-773A-206A-61C40CA074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3699" y="3096000"/>
              <a:ext cx="730616" cy="698400"/>
            </a:xfrm>
            <a:prstGeom prst="ellipse">
              <a:avLst/>
            </a:prstGeom>
            <a:solidFill>
              <a:srgbClr val="BEA1E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600" dirty="0">
                <a:solidFill>
                  <a:srgbClr val="F1E1F3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 Placeholder 3">
              <a:extLst>
                <a:ext uri="{FF2B5EF4-FFF2-40B4-BE49-F238E27FC236}">
                  <a16:creationId xmlns:a16="http://schemas.microsoft.com/office/drawing/2014/main" id="{784DA2D9-C181-1E12-F437-044EFAD75442}"/>
                </a:ext>
              </a:extLst>
            </p:cNvPr>
            <p:cNvSpPr txBox="1">
              <a:spLocks/>
            </p:cNvSpPr>
            <p:nvPr/>
          </p:nvSpPr>
          <p:spPr>
            <a:xfrm>
              <a:off x="353081" y="2902510"/>
              <a:ext cx="551851" cy="105789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ctr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None/>
                <a:defRPr sz="8000" b="0" i="0" kern="1200">
                  <a:solidFill>
                    <a:schemeClr val="accent4"/>
                  </a:solidFill>
                  <a:latin typeface="Calibre Medium" panose="020B0503030202060203" pitchFamily="34" charset="77"/>
                  <a:ea typeface="+mn-ea"/>
                  <a:cs typeface="Arial" panose="020B0604020202020204" pitchFamily="34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•"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»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600" i="0" u="none" strike="noStrike" baseline="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LVI yli </a:t>
              </a:r>
            </a:p>
            <a:p>
              <a:r>
                <a:rPr lang="fi-FI" sz="1600" i="0" u="none" strike="noStrike" baseline="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1,8 MRD€ </a:t>
              </a:r>
            </a:p>
          </p:txBody>
        </p:sp>
      </p:grpSp>
      <p:grpSp>
        <p:nvGrpSpPr>
          <p:cNvPr id="22" name="Ryhmä 21">
            <a:extLst>
              <a:ext uri="{FF2B5EF4-FFF2-40B4-BE49-F238E27FC236}">
                <a16:creationId xmlns:a16="http://schemas.microsoft.com/office/drawing/2014/main" id="{607CF7B1-1D36-F6AC-AAAA-AA591AF11DCC}"/>
              </a:ext>
            </a:extLst>
          </p:cNvPr>
          <p:cNvGrpSpPr/>
          <p:nvPr/>
        </p:nvGrpSpPr>
        <p:grpSpPr>
          <a:xfrm>
            <a:off x="5061538" y="1400873"/>
            <a:ext cx="1617296" cy="2341754"/>
            <a:chOff x="263699" y="2902510"/>
            <a:chExt cx="730616" cy="1057891"/>
          </a:xfrm>
          <a:solidFill>
            <a:srgbClr val="BEA1E0"/>
          </a:solidFill>
        </p:grpSpPr>
        <p:sp>
          <p:nvSpPr>
            <p:cNvPr id="23" name="Oval 4">
              <a:extLst>
                <a:ext uri="{FF2B5EF4-FFF2-40B4-BE49-F238E27FC236}">
                  <a16:creationId xmlns:a16="http://schemas.microsoft.com/office/drawing/2014/main" id="{DEB7E869-77A6-512B-A107-5CEC257256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3699" y="3096000"/>
              <a:ext cx="730616" cy="698400"/>
            </a:xfrm>
            <a:prstGeom prst="ellipse">
              <a:avLst/>
            </a:prstGeom>
            <a:solidFill>
              <a:srgbClr val="183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600">
                <a:solidFill>
                  <a:srgbClr val="F1E1F3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 Placeholder 3">
              <a:extLst>
                <a:ext uri="{FF2B5EF4-FFF2-40B4-BE49-F238E27FC236}">
                  <a16:creationId xmlns:a16="http://schemas.microsoft.com/office/drawing/2014/main" id="{43BB3340-95B2-BCEA-0B68-2DA6AD5405A8}"/>
                </a:ext>
              </a:extLst>
            </p:cNvPr>
            <p:cNvSpPr txBox="1">
              <a:spLocks/>
            </p:cNvSpPr>
            <p:nvPr/>
          </p:nvSpPr>
          <p:spPr>
            <a:xfrm>
              <a:off x="353081" y="2902510"/>
              <a:ext cx="641234" cy="105789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ctr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None/>
                <a:defRPr sz="8000" b="0" i="0" kern="1200">
                  <a:solidFill>
                    <a:schemeClr val="accent4"/>
                  </a:solidFill>
                  <a:latin typeface="Calibre Medium" panose="020B0503030202060203" pitchFamily="34" charset="77"/>
                  <a:ea typeface="+mn-ea"/>
                  <a:cs typeface="Arial" panose="020B0604020202020204" pitchFamily="34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•"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»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600" b="0" i="0" u="none" strike="noStrike" baseline="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8 600 ammattilaista</a:t>
              </a:r>
            </a:p>
          </p:txBody>
        </p:sp>
      </p:grpSp>
      <p:grpSp>
        <p:nvGrpSpPr>
          <p:cNvPr id="15" name="Ryhmä 14">
            <a:extLst>
              <a:ext uri="{FF2B5EF4-FFF2-40B4-BE49-F238E27FC236}">
                <a16:creationId xmlns:a16="http://schemas.microsoft.com/office/drawing/2014/main" id="{3970B7DF-1334-AA10-9A72-09D8538EF56A}"/>
              </a:ext>
            </a:extLst>
          </p:cNvPr>
          <p:cNvGrpSpPr/>
          <p:nvPr/>
        </p:nvGrpSpPr>
        <p:grpSpPr>
          <a:xfrm>
            <a:off x="4002776" y="240333"/>
            <a:ext cx="1896724" cy="2746351"/>
            <a:chOff x="263699" y="2886485"/>
            <a:chExt cx="730616" cy="1057891"/>
          </a:xfrm>
          <a:solidFill>
            <a:srgbClr val="4E579F"/>
          </a:solidFill>
        </p:grpSpPr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DAD08852-9B7E-094F-3902-9E6FF6C2F7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3699" y="3096000"/>
              <a:ext cx="730616" cy="698400"/>
            </a:xfrm>
            <a:prstGeom prst="ellipse">
              <a:avLst/>
            </a:prstGeom>
            <a:solidFill>
              <a:srgbClr val="4E579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1600">
                <a:solidFill>
                  <a:srgbClr val="F1E1F3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 Placeholder 3">
              <a:extLst>
                <a:ext uri="{FF2B5EF4-FFF2-40B4-BE49-F238E27FC236}">
                  <a16:creationId xmlns:a16="http://schemas.microsoft.com/office/drawing/2014/main" id="{F08B322A-5A6F-E51E-C5DE-7811600DD9DB}"/>
                </a:ext>
              </a:extLst>
            </p:cNvPr>
            <p:cNvSpPr txBox="1">
              <a:spLocks/>
            </p:cNvSpPr>
            <p:nvPr/>
          </p:nvSpPr>
          <p:spPr>
            <a:xfrm>
              <a:off x="359260" y="2886485"/>
              <a:ext cx="551851" cy="105789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ctr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None/>
                <a:defRPr sz="8000" b="0" i="0" kern="1200">
                  <a:solidFill>
                    <a:schemeClr val="accent4"/>
                  </a:solidFill>
                  <a:latin typeface="Calibre Medium" panose="020B0503030202060203" pitchFamily="34" charset="77"/>
                  <a:ea typeface="+mn-ea"/>
                  <a:cs typeface="Arial" panose="020B0604020202020204" pitchFamily="34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•"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»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i-FI" sz="1600" b="0" i="0" u="none" strike="noStrike" baseline="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Reilut 300 jäsenyritystä</a:t>
              </a:r>
            </a:p>
          </p:txBody>
        </p:sp>
      </p:grpSp>
      <p:grpSp>
        <p:nvGrpSpPr>
          <p:cNvPr id="25" name="Ryhmä 24">
            <a:extLst>
              <a:ext uri="{FF2B5EF4-FFF2-40B4-BE49-F238E27FC236}">
                <a16:creationId xmlns:a16="http://schemas.microsoft.com/office/drawing/2014/main" id="{F912D8C8-C378-4714-9BAB-1DC27EB16706}"/>
              </a:ext>
            </a:extLst>
          </p:cNvPr>
          <p:cNvGrpSpPr/>
          <p:nvPr/>
        </p:nvGrpSpPr>
        <p:grpSpPr>
          <a:xfrm>
            <a:off x="950511" y="649844"/>
            <a:ext cx="3331693" cy="4824104"/>
            <a:chOff x="263699" y="2886485"/>
            <a:chExt cx="730616" cy="1057891"/>
          </a:xfrm>
          <a:solidFill>
            <a:srgbClr val="4E579F"/>
          </a:solidFill>
        </p:grpSpPr>
        <p:sp>
          <p:nvSpPr>
            <p:cNvPr id="26" name="Oval 4">
              <a:extLst>
                <a:ext uri="{FF2B5EF4-FFF2-40B4-BE49-F238E27FC236}">
                  <a16:creationId xmlns:a16="http://schemas.microsoft.com/office/drawing/2014/main" id="{6B07FAC1-616D-B03A-43B1-583157C3D3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263699" y="3096000"/>
              <a:ext cx="730616" cy="698400"/>
            </a:xfrm>
            <a:prstGeom prst="ellipse">
              <a:avLst/>
            </a:prstGeom>
            <a:solidFill>
              <a:srgbClr val="18375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solidFill>
                  <a:srgbClr val="F1E1F3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 Placeholder 3">
              <a:extLst>
                <a:ext uri="{FF2B5EF4-FFF2-40B4-BE49-F238E27FC236}">
                  <a16:creationId xmlns:a16="http://schemas.microsoft.com/office/drawing/2014/main" id="{6FC85AD2-9598-3C6D-F203-3BF1365EF8D0}"/>
                </a:ext>
              </a:extLst>
            </p:cNvPr>
            <p:cNvSpPr txBox="1">
              <a:spLocks/>
            </p:cNvSpPr>
            <p:nvPr/>
          </p:nvSpPr>
          <p:spPr>
            <a:xfrm>
              <a:off x="359260" y="2886485"/>
              <a:ext cx="551851" cy="1057891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lvl1pPr marL="0" indent="0" algn="ctr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None/>
                <a:defRPr sz="8000" b="0" i="0" kern="1200">
                  <a:solidFill>
                    <a:schemeClr val="accent4"/>
                  </a:solidFill>
                  <a:latin typeface="Calibre Medium" panose="020B0503030202060203" pitchFamily="34" charset="77"/>
                  <a:ea typeface="+mn-ea"/>
                  <a:cs typeface="Arial" panose="020B0604020202020204" pitchFamily="34" charset="0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6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•"/>
                <a:defRPr sz="14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–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chemeClr val="bg1"/>
                </a:buClr>
                <a:buFont typeface="Arial"/>
                <a:buChar char="»"/>
                <a:defRPr sz="1200" kern="1200">
                  <a:solidFill>
                    <a:schemeClr val="bg1"/>
                  </a:solidFill>
                  <a:latin typeface="+mn-lt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 sz="1600" dirty="0">
                <a:latin typeface="Aptos" panose="020B0004020202020204" pitchFamily="34" charset="0"/>
                <a:cs typeface="Calibri" panose="020F0502020204030204" pitchFamily="34" charset="0"/>
              </a:endParaRPr>
            </a:p>
            <a:p>
              <a:r>
                <a:rPr lang="fi-FI" sz="160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Jäsenemme ovat </a:t>
              </a:r>
              <a:br>
                <a:rPr lang="fi-FI" sz="160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</a:br>
              <a:r>
                <a:rPr lang="fi-FI" sz="160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LVI-asennuspalveluiden asiantuntijoita. </a:t>
              </a:r>
              <a:br>
                <a:rPr lang="fi-FI" sz="160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</a:br>
              <a:r>
                <a:rPr lang="fi-FI" sz="1600" dirty="0">
                  <a:solidFill>
                    <a:schemeClr val="bg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Heidän rakentamissa ja ylläpitämissä verkostoissa kulkee  jokaiselle suomalaiselle tärkeä lämpö, energia, vesi ja raikas sisäilma.</a:t>
              </a:r>
              <a:endParaRPr lang="fi-FI" sz="4400" b="0" i="0" u="none" strike="noStrike" baseline="0" dirty="0">
                <a:solidFill>
                  <a:schemeClr val="bg1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1411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7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E6AE2-D295-A48C-9A29-223974D14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uorakulmio: Pyöristetyt kulmat 21">
            <a:extLst>
              <a:ext uri="{FF2B5EF4-FFF2-40B4-BE49-F238E27FC236}">
                <a16:creationId xmlns:a16="http://schemas.microsoft.com/office/drawing/2014/main" id="{0193D84B-23E6-AA4D-F075-3E8FC1FDD482}"/>
              </a:ext>
            </a:extLst>
          </p:cNvPr>
          <p:cNvSpPr/>
          <p:nvPr/>
        </p:nvSpPr>
        <p:spPr>
          <a:xfrm>
            <a:off x="3173912" y="338982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t"/>
          <a:lstStyle/>
          <a:p>
            <a:pPr defTabSz="685800">
              <a:defRPr/>
            </a:pPr>
            <a:r>
              <a:rPr lang="fi-FI" sz="1050" b="1" dirty="0">
                <a:solidFill>
                  <a:srgbClr val="183858"/>
                </a:solidFill>
                <a:latin typeface="Avenir Next LT Pro"/>
              </a:rPr>
              <a:t>Sykli on kääntynyt </a:t>
            </a:r>
          </a:p>
          <a:p>
            <a:pPr defTabSz="685800">
              <a:defRPr/>
            </a:pPr>
            <a:r>
              <a:rPr lang="fi-FI" sz="1050" b="1" dirty="0">
                <a:solidFill>
                  <a:srgbClr val="183858"/>
                </a:solidFill>
                <a:latin typeface="Avenir Next LT Pro"/>
              </a:rPr>
              <a:t>– kysyntärakenne muuttuu</a:t>
            </a:r>
          </a:p>
          <a:p>
            <a:pPr defTabSz="685800">
              <a:defRPr/>
            </a:pPr>
            <a:endParaRPr lang="fi-FI" sz="1050" b="1" dirty="0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3000" b="1" dirty="0">
                <a:solidFill>
                  <a:srgbClr val="183858"/>
                </a:solidFill>
                <a:latin typeface="Avenir Next LT Pro"/>
              </a:rPr>
              <a:t>2024</a:t>
            </a:r>
          </a:p>
          <a:p>
            <a:pPr defTabSz="685800">
              <a:defRPr/>
            </a:pPr>
            <a:r>
              <a:rPr lang="fi-FI" sz="750" dirty="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Rakentamisen pohjakosketus </a:t>
            </a:r>
          </a:p>
          <a:p>
            <a:pPr defTabSz="685800">
              <a:defRPr/>
            </a:pPr>
            <a:r>
              <a:rPr lang="fi-FI" sz="750" dirty="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arvonlisäyksellä mitattuna</a:t>
            </a:r>
            <a:endParaRPr lang="fi-FI" sz="2400" b="1" dirty="0">
              <a:solidFill>
                <a:srgbClr val="ABB4BE">
                  <a:lumMod val="50000"/>
                </a:srgbClr>
              </a:solidFill>
              <a:latin typeface="Avenir Next LT Pro"/>
            </a:endParaRPr>
          </a:p>
        </p:txBody>
      </p:sp>
      <p:sp>
        <p:nvSpPr>
          <p:cNvPr id="26" name="Suorakulmio: Pyöristetyt kulmat 25">
            <a:extLst>
              <a:ext uri="{FF2B5EF4-FFF2-40B4-BE49-F238E27FC236}">
                <a16:creationId xmlns:a16="http://schemas.microsoft.com/office/drawing/2014/main" id="{BB1D92AA-0462-C6EA-9218-885A9D9BF68A}"/>
              </a:ext>
            </a:extLst>
          </p:cNvPr>
          <p:cNvSpPr/>
          <p:nvPr/>
        </p:nvSpPr>
        <p:spPr>
          <a:xfrm>
            <a:off x="327842" y="338982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fi-FI" sz="9000" b="1">
                <a:solidFill>
                  <a:srgbClr val="183858"/>
                </a:solidFill>
                <a:latin typeface="Avenir Next LT Pro"/>
              </a:rPr>
              <a:t>5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DDF39CA3-81B9-A273-2B1E-B5F31369A5FF}"/>
              </a:ext>
            </a:extLst>
          </p:cNvPr>
          <p:cNvSpPr txBox="1"/>
          <p:nvPr/>
        </p:nvSpPr>
        <p:spPr>
          <a:xfrm>
            <a:off x="1134328" y="969982"/>
            <a:ext cx="1931258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lnSpc>
                <a:spcPts val="1725"/>
              </a:lnSpc>
              <a:spcBef>
                <a:spcPts val="225"/>
              </a:spcBef>
              <a:spcAft>
                <a:spcPts val="225"/>
              </a:spcAft>
              <a:defRPr/>
            </a:pPr>
            <a:r>
              <a:rPr lang="fi-FI" sz="1350" b="1">
                <a:solidFill>
                  <a:srgbClr val="183858"/>
                </a:solidFill>
                <a:latin typeface="Avenir Next LT Pro"/>
              </a:rPr>
              <a:t>Johtopäätöstä rakennusmarkkinasta </a:t>
            </a:r>
            <a:r>
              <a:rPr lang="fi-FI" sz="1800" b="1">
                <a:solidFill>
                  <a:srgbClr val="183858"/>
                </a:solidFill>
                <a:latin typeface="Avenir Next LT Pro"/>
              </a:rPr>
              <a:t> </a:t>
            </a:r>
          </a:p>
        </p:txBody>
      </p:sp>
      <p:sp>
        <p:nvSpPr>
          <p:cNvPr id="30" name="Suorakulmio: Pyöristetyt kulmat 29">
            <a:extLst>
              <a:ext uri="{FF2B5EF4-FFF2-40B4-BE49-F238E27FC236}">
                <a16:creationId xmlns:a16="http://schemas.microsoft.com/office/drawing/2014/main" id="{65DF9ECA-47EE-3588-6D48-C72E8C7A16CB}"/>
              </a:ext>
            </a:extLst>
          </p:cNvPr>
          <p:cNvSpPr/>
          <p:nvPr/>
        </p:nvSpPr>
        <p:spPr>
          <a:xfrm>
            <a:off x="1203034" y="1477847"/>
            <a:ext cx="1759470" cy="156867"/>
          </a:xfrm>
          <a:prstGeom prst="roundRect">
            <a:avLst/>
          </a:prstGeom>
          <a:solidFill>
            <a:srgbClr val="C0D7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fi-FI" sz="825" b="1">
                <a:solidFill>
                  <a:srgbClr val="183858"/>
                </a:solidFill>
                <a:latin typeface="Avenir Next LT Pro"/>
              </a:rPr>
              <a:t>  RT suhdannekatsaus 2/2026</a:t>
            </a:r>
          </a:p>
        </p:txBody>
      </p:sp>
      <p:sp>
        <p:nvSpPr>
          <p:cNvPr id="32" name="Freeform 9">
            <a:extLst>
              <a:ext uri="{FF2B5EF4-FFF2-40B4-BE49-F238E27FC236}">
                <a16:creationId xmlns:a16="http://schemas.microsoft.com/office/drawing/2014/main" id="{3DA55A10-7C29-F90A-390C-74EC766625F0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2730636" y="1699110"/>
            <a:ext cx="210719" cy="162000"/>
          </a:xfrm>
          <a:custGeom>
            <a:avLst/>
            <a:gdLst>
              <a:gd name="T0" fmla="*/ 1052 w 1250"/>
              <a:gd name="T1" fmla="*/ 228 h 961"/>
              <a:gd name="T2" fmla="*/ 822 w 1250"/>
              <a:gd name="T3" fmla="*/ 228 h 961"/>
              <a:gd name="T4" fmla="*/ 0 w 1250"/>
              <a:gd name="T5" fmla="*/ 733 h 961"/>
              <a:gd name="T6" fmla="*/ 0 w 1250"/>
              <a:gd name="T7" fmla="*/ 961 h 961"/>
              <a:gd name="T8" fmla="*/ 753 w 1250"/>
              <a:gd name="T9" fmla="*/ 961 h 961"/>
              <a:gd name="T10" fmla="*/ 11 w 1250"/>
              <a:gd name="T11" fmla="*/ 0 h 961"/>
              <a:gd name="T12" fmla="*/ 359 w 1250"/>
              <a:gd name="T13" fmla="*/ 1 h 961"/>
              <a:gd name="T14" fmla="*/ 427 w 1250"/>
              <a:gd name="T15" fmla="*/ 9 h 961"/>
              <a:gd name="T16" fmla="*/ 477 w 1250"/>
              <a:gd name="T17" fmla="*/ 19 h 961"/>
              <a:gd name="T18" fmla="*/ 522 w 1250"/>
              <a:gd name="T19" fmla="*/ 34 h 961"/>
              <a:gd name="T20" fmla="*/ 569 w 1250"/>
              <a:gd name="T21" fmla="*/ 57 h 961"/>
              <a:gd name="T22" fmla="*/ 609 w 1250"/>
              <a:gd name="T23" fmla="*/ 84 h 961"/>
              <a:gd name="T24" fmla="*/ 642 w 1250"/>
              <a:gd name="T25" fmla="*/ 116 h 961"/>
              <a:gd name="T26" fmla="*/ 667 w 1250"/>
              <a:gd name="T27" fmla="*/ 152 h 961"/>
              <a:gd name="T28" fmla="*/ 686 w 1250"/>
              <a:gd name="T29" fmla="*/ 192 h 961"/>
              <a:gd name="T30" fmla="*/ 698 w 1250"/>
              <a:gd name="T31" fmla="*/ 235 h 961"/>
              <a:gd name="T32" fmla="*/ 703 w 1250"/>
              <a:gd name="T33" fmla="*/ 281 h 961"/>
              <a:gd name="T34" fmla="*/ 702 w 1250"/>
              <a:gd name="T35" fmla="*/ 334 h 961"/>
              <a:gd name="T36" fmla="*/ 696 w 1250"/>
              <a:gd name="T37" fmla="*/ 371 h 961"/>
              <a:gd name="T38" fmla="*/ 686 w 1250"/>
              <a:gd name="T39" fmla="*/ 406 h 961"/>
              <a:gd name="T40" fmla="*/ 673 w 1250"/>
              <a:gd name="T41" fmla="*/ 439 h 961"/>
              <a:gd name="T42" fmla="*/ 656 w 1250"/>
              <a:gd name="T43" fmla="*/ 470 h 961"/>
              <a:gd name="T44" fmla="*/ 635 w 1250"/>
              <a:gd name="T45" fmla="*/ 498 h 961"/>
              <a:gd name="T46" fmla="*/ 609 w 1250"/>
              <a:gd name="T47" fmla="*/ 524 h 961"/>
              <a:gd name="T48" fmla="*/ 581 w 1250"/>
              <a:gd name="T49" fmla="*/ 545 h 961"/>
              <a:gd name="T50" fmla="*/ 549 w 1250"/>
              <a:gd name="T51" fmla="*/ 564 h 961"/>
              <a:gd name="T52" fmla="*/ 514 w 1250"/>
              <a:gd name="T53" fmla="*/ 578 h 961"/>
              <a:gd name="T54" fmla="*/ 239 w 1250"/>
              <a:gd name="T55" fmla="*/ 187 h 961"/>
              <a:gd name="T56" fmla="*/ 347 w 1250"/>
              <a:gd name="T57" fmla="*/ 432 h 961"/>
              <a:gd name="T58" fmla="*/ 377 w 1250"/>
              <a:gd name="T59" fmla="*/ 429 h 961"/>
              <a:gd name="T60" fmla="*/ 401 w 1250"/>
              <a:gd name="T61" fmla="*/ 423 h 961"/>
              <a:gd name="T62" fmla="*/ 420 w 1250"/>
              <a:gd name="T63" fmla="*/ 414 h 961"/>
              <a:gd name="T64" fmla="*/ 436 w 1250"/>
              <a:gd name="T65" fmla="*/ 403 h 961"/>
              <a:gd name="T66" fmla="*/ 449 w 1250"/>
              <a:gd name="T67" fmla="*/ 390 h 961"/>
              <a:gd name="T68" fmla="*/ 458 w 1250"/>
              <a:gd name="T69" fmla="*/ 376 h 961"/>
              <a:gd name="T70" fmla="*/ 468 w 1250"/>
              <a:gd name="T71" fmla="*/ 350 h 961"/>
              <a:gd name="T72" fmla="*/ 473 w 1250"/>
              <a:gd name="T73" fmla="*/ 319 h 961"/>
              <a:gd name="T74" fmla="*/ 471 w 1250"/>
              <a:gd name="T75" fmla="*/ 288 h 961"/>
              <a:gd name="T76" fmla="*/ 463 w 1250"/>
              <a:gd name="T77" fmla="*/ 262 h 961"/>
              <a:gd name="T78" fmla="*/ 455 w 1250"/>
              <a:gd name="T79" fmla="*/ 247 h 961"/>
              <a:gd name="T80" fmla="*/ 440 w 1250"/>
              <a:gd name="T81" fmla="*/ 228 h 961"/>
              <a:gd name="T82" fmla="*/ 421 w 1250"/>
              <a:gd name="T83" fmla="*/ 211 h 961"/>
              <a:gd name="T84" fmla="*/ 403 w 1250"/>
              <a:gd name="T85" fmla="*/ 201 h 961"/>
              <a:gd name="T86" fmla="*/ 383 w 1250"/>
              <a:gd name="T87" fmla="*/ 194 h 961"/>
              <a:gd name="T88" fmla="*/ 359 w 1250"/>
              <a:gd name="T89" fmla="*/ 189 h 961"/>
              <a:gd name="T90" fmla="*/ 239 w 1250"/>
              <a:gd name="T91" fmla="*/ 187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0" h="961">
                <a:moveTo>
                  <a:pt x="1250" y="0"/>
                </a:moveTo>
                <a:lnTo>
                  <a:pt x="1250" y="228"/>
                </a:lnTo>
                <a:lnTo>
                  <a:pt x="1052" y="228"/>
                </a:lnTo>
                <a:lnTo>
                  <a:pt x="1052" y="961"/>
                </a:lnTo>
                <a:lnTo>
                  <a:pt x="822" y="961"/>
                </a:lnTo>
                <a:lnTo>
                  <a:pt x="822" y="228"/>
                </a:lnTo>
                <a:lnTo>
                  <a:pt x="656" y="0"/>
                </a:lnTo>
                <a:lnTo>
                  <a:pt x="1250" y="0"/>
                </a:lnTo>
                <a:close/>
                <a:moveTo>
                  <a:pt x="0" y="733"/>
                </a:moveTo>
                <a:lnTo>
                  <a:pt x="230" y="733"/>
                </a:lnTo>
                <a:lnTo>
                  <a:pt x="230" y="961"/>
                </a:lnTo>
                <a:lnTo>
                  <a:pt x="0" y="961"/>
                </a:lnTo>
                <a:lnTo>
                  <a:pt x="0" y="733"/>
                </a:lnTo>
                <a:close/>
                <a:moveTo>
                  <a:pt x="488" y="585"/>
                </a:moveTo>
                <a:lnTo>
                  <a:pt x="753" y="961"/>
                </a:lnTo>
                <a:lnTo>
                  <a:pt x="496" y="961"/>
                </a:lnTo>
                <a:lnTo>
                  <a:pt x="11" y="271"/>
                </a:lnTo>
                <a:lnTo>
                  <a:pt x="11" y="0"/>
                </a:lnTo>
                <a:lnTo>
                  <a:pt x="309" y="0"/>
                </a:lnTo>
                <a:lnTo>
                  <a:pt x="335" y="0"/>
                </a:lnTo>
                <a:lnTo>
                  <a:pt x="359" y="1"/>
                </a:lnTo>
                <a:lnTo>
                  <a:pt x="383" y="3"/>
                </a:lnTo>
                <a:lnTo>
                  <a:pt x="405" y="5"/>
                </a:lnTo>
                <a:lnTo>
                  <a:pt x="427" y="9"/>
                </a:lnTo>
                <a:lnTo>
                  <a:pt x="448" y="12"/>
                </a:lnTo>
                <a:lnTo>
                  <a:pt x="468" y="17"/>
                </a:lnTo>
                <a:lnTo>
                  <a:pt x="477" y="19"/>
                </a:lnTo>
                <a:lnTo>
                  <a:pt x="487" y="22"/>
                </a:lnTo>
                <a:lnTo>
                  <a:pt x="505" y="28"/>
                </a:lnTo>
                <a:lnTo>
                  <a:pt x="522" y="34"/>
                </a:lnTo>
                <a:lnTo>
                  <a:pt x="539" y="41"/>
                </a:lnTo>
                <a:lnTo>
                  <a:pt x="554" y="49"/>
                </a:lnTo>
                <a:lnTo>
                  <a:pt x="569" y="57"/>
                </a:lnTo>
                <a:lnTo>
                  <a:pt x="583" y="66"/>
                </a:lnTo>
                <a:lnTo>
                  <a:pt x="596" y="75"/>
                </a:lnTo>
                <a:lnTo>
                  <a:pt x="609" y="84"/>
                </a:lnTo>
                <a:lnTo>
                  <a:pt x="620" y="95"/>
                </a:lnTo>
                <a:lnTo>
                  <a:pt x="632" y="105"/>
                </a:lnTo>
                <a:lnTo>
                  <a:pt x="642" y="116"/>
                </a:lnTo>
                <a:lnTo>
                  <a:pt x="651" y="128"/>
                </a:lnTo>
                <a:lnTo>
                  <a:pt x="660" y="140"/>
                </a:lnTo>
                <a:lnTo>
                  <a:pt x="667" y="152"/>
                </a:lnTo>
                <a:lnTo>
                  <a:pt x="674" y="165"/>
                </a:lnTo>
                <a:lnTo>
                  <a:pt x="681" y="179"/>
                </a:lnTo>
                <a:lnTo>
                  <a:pt x="686" y="192"/>
                </a:lnTo>
                <a:lnTo>
                  <a:pt x="691" y="206"/>
                </a:lnTo>
                <a:lnTo>
                  <a:pt x="695" y="220"/>
                </a:lnTo>
                <a:lnTo>
                  <a:pt x="698" y="235"/>
                </a:lnTo>
                <a:lnTo>
                  <a:pt x="700" y="250"/>
                </a:lnTo>
                <a:lnTo>
                  <a:pt x="702" y="265"/>
                </a:lnTo>
                <a:lnTo>
                  <a:pt x="703" y="281"/>
                </a:lnTo>
                <a:lnTo>
                  <a:pt x="704" y="296"/>
                </a:lnTo>
                <a:lnTo>
                  <a:pt x="703" y="322"/>
                </a:lnTo>
                <a:lnTo>
                  <a:pt x="702" y="334"/>
                </a:lnTo>
                <a:lnTo>
                  <a:pt x="700" y="347"/>
                </a:lnTo>
                <a:lnTo>
                  <a:pt x="698" y="359"/>
                </a:lnTo>
                <a:lnTo>
                  <a:pt x="696" y="371"/>
                </a:lnTo>
                <a:lnTo>
                  <a:pt x="693" y="383"/>
                </a:lnTo>
                <a:lnTo>
                  <a:pt x="690" y="395"/>
                </a:lnTo>
                <a:lnTo>
                  <a:pt x="686" y="406"/>
                </a:lnTo>
                <a:lnTo>
                  <a:pt x="682" y="418"/>
                </a:lnTo>
                <a:lnTo>
                  <a:pt x="678" y="429"/>
                </a:lnTo>
                <a:lnTo>
                  <a:pt x="673" y="439"/>
                </a:lnTo>
                <a:lnTo>
                  <a:pt x="667" y="450"/>
                </a:lnTo>
                <a:lnTo>
                  <a:pt x="662" y="460"/>
                </a:lnTo>
                <a:lnTo>
                  <a:pt x="656" y="470"/>
                </a:lnTo>
                <a:lnTo>
                  <a:pt x="649" y="480"/>
                </a:lnTo>
                <a:lnTo>
                  <a:pt x="642" y="489"/>
                </a:lnTo>
                <a:lnTo>
                  <a:pt x="635" y="498"/>
                </a:lnTo>
                <a:lnTo>
                  <a:pt x="627" y="507"/>
                </a:lnTo>
                <a:lnTo>
                  <a:pt x="618" y="516"/>
                </a:lnTo>
                <a:lnTo>
                  <a:pt x="609" y="524"/>
                </a:lnTo>
                <a:lnTo>
                  <a:pt x="600" y="531"/>
                </a:lnTo>
                <a:lnTo>
                  <a:pt x="591" y="539"/>
                </a:lnTo>
                <a:lnTo>
                  <a:pt x="581" y="545"/>
                </a:lnTo>
                <a:lnTo>
                  <a:pt x="571" y="552"/>
                </a:lnTo>
                <a:lnTo>
                  <a:pt x="560" y="558"/>
                </a:lnTo>
                <a:lnTo>
                  <a:pt x="549" y="564"/>
                </a:lnTo>
                <a:lnTo>
                  <a:pt x="538" y="569"/>
                </a:lnTo>
                <a:lnTo>
                  <a:pt x="526" y="574"/>
                </a:lnTo>
                <a:lnTo>
                  <a:pt x="514" y="578"/>
                </a:lnTo>
                <a:lnTo>
                  <a:pt x="501" y="582"/>
                </a:lnTo>
                <a:lnTo>
                  <a:pt x="488" y="585"/>
                </a:lnTo>
                <a:close/>
                <a:moveTo>
                  <a:pt x="239" y="187"/>
                </a:moveTo>
                <a:lnTo>
                  <a:pt x="239" y="432"/>
                </a:lnTo>
                <a:lnTo>
                  <a:pt x="337" y="432"/>
                </a:lnTo>
                <a:lnTo>
                  <a:pt x="347" y="432"/>
                </a:lnTo>
                <a:lnTo>
                  <a:pt x="357" y="431"/>
                </a:lnTo>
                <a:lnTo>
                  <a:pt x="367" y="430"/>
                </a:lnTo>
                <a:lnTo>
                  <a:pt x="377" y="429"/>
                </a:lnTo>
                <a:lnTo>
                  <a:pt x="385" y="427"/>
                </a:lnTo>
                <a:lnTo>
                  <a:pt x="393" y="425"/>
                </a:lnTo>
                <a:lnTo>
                  <a:pt x="401" y="423"/>
                </a:lnTo>
                <a:lnTo>
                  <a:pt x="408" y="420"/>
                </a:lnTo>
                <a:lnTo>
                  <a:pt x="414" y="417"/>
                </a:lnTo>
                <a:lnTo>
                  <a:pt x="420" y="414"/>
                </a:lnTo>
                <a:lnTo>
                  <a:pt x="426" y="411"/>
                </a:lnTo>
                <a:lnTo>
                  <a:pt x="431" y="407"/>
                </a:lnTo>
                <a:lnTo>
                  <a:pt x="436" y="403"/>
                </a:lnTo>
                <a:lnTo>
                  <a:pt x="441" y="399"/>
                </a:lnTo>
                <a:lnTo>
                  <a:pt x="445" y="395"/>
                </a:lnTo>
                <a:lnTo>
                  <a:pt x="449" y="390"/>
                </a:lnTo>
                <a:lnTo>
                  <a:pt x="452" y="386"/>
                </a:lnTo>
                <a:lnTo>
                  <a:pt x="455" y="381"/>
                </a:lnTo>
                <a:lnTo>
                  <a:pt x="458" y="376"/>
                </a:lnTo>
                <a:lnTo>
                  <a:pt x="461" y="371"/>
                </a:lnTo>
                <a:lnTo>
                  <a:pt x="465" y="361"/>
                </a:lnTo>
                <a:lnTo>
                  <a:pt x="468" y="350"/>
                </a:lnTo>
                <a:lnTo>
                  <a:pt x="471" y="340"/>
                </a:lnTo>
                <a:lnTo>
                  <a:pt x="472" y="329"/>
                </a:lnTo>
                <a:lnTo>
                  <a:pt x="473" y="319"/>
                </a:lnTo>
                <a:lnTo>
                  <a:pt x="473" y="308"/>
                </a:lnTo>
                <a:lnTo>
                  <a:pt x="473" y="298"/>
                </a:lnTo>
                <a:lnTo>
                  <a:pt x="471" y="288"/>
                </a:lnTo>
                <a:lnTo>
                  <a:pt x="469" y="278"/>
                </a:lnTo>
                <a:lnTo>
                  <a:pt x="465" y="267"/>
                </a:lnTo>
                <a:lnTo>
                  <a:pt x="463" y="262"/>
                </a:lnTo>
                <a:lnTo>
                  <a:pt x="460" y="257"/>
                </a:lnTo>
                <a:lnTo>
                  <a:pt x="458" y="252"/>
                </a:lnTo>
                <a:lnTo>
                  <a:pt x="455" y="247"/>
                </a:lnTo>
                <a:lnTo>
                  <a:pt x="448" y="237"/>
                </a:lnTo>
                <a:lnTo>
                  <a:pt x="444" y="232"/>
                </a:lnTo>
                <a:lnTo>
                  <a:pt x="440" y="228"/>
                </a:lnTo>
                <a:lnTo>
                  <a:pt x="436" y="223"/>
                </a:lnTo>
                <a:lnTo>
                  <a:pt x="431" y="219"/>
                </a:lnTo>
                <a:lnTo>
                  <a:pt x="421" y="211"/>
                </a:lnTo>
                <a:lnTo>
                  <a:pt x="415" y="208"/>
                </a:lnTo>
                <a:lnTo>
                  <a:pt x="409" y="204"/>
                </a:lnTo>
                <a:lnTo>
                  <a:pt x="403" y="201"/>
                </a:lnTo>
                <a:lnTo>
                  <a:pt x="397" y="199"/>
                </a:lnTo>
                <a:lnTo>
                  <a:pt x="390" y="196"/>
                </a:lnTo>
                <a:lnTo>
                  <a:pt x="383" y="194"/>
                </a:lnTo>
                <a:lnTo>
                  <a:pt x="375" y="192"/>
                </a:lnTo>
                <a:lnTo>
                  <a:pt x="367" y="190"/>
                </a:lnTo>
                <a:lnTo>
                  <a:pt x="359" y="189"/>
                </a:lnTo>
                <a:lnTo>
                  <a:pt x="351" y="188"/>
                </a:lnTo>
                <a:lnTo>
                  <a:pt x="333" y="187"/>
                </a:lnTo>
                <a:lnTo>
                  <a:pt x="239" y="1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endParaRPr lang="fi-FI" sz="1350">
              <a:solidFill>
                <a:srgbClr val="000000"/>
              </a:solidFill>
              <a:latin typeface="Avenir Next LT Pro"/>
            </a:endParaRPr>
          </a:p>
        </p:txBody>
      </p:sp>
      <p:cxnSp>
        <p:nvCxnSpPr>
          <p:cNvPr id="16" name="Suora yhdysviiva 15">
            <a:extLst>
              <a:ext uri="{FF2B5EF4-FFF2-40B4-BE49-F238E27FC236}">
                <a16:creationId xmlns:a16="http://schemas.microsoft.com/office/drawing/2014/main" id="{DCB77CFF-6017-6984-E344-E8472268F46A}"/>
              </a:ext>
            </a:extLst>
          </p:cNvPr>
          <p:cNvCxnSpPr/>
          <p:nvPr/>
        </p:nvCxnSpPr>
        <p:spPr>
          <a:xfrm>
            <a:off x="3325251" y="831753"/>
            <a:ext cx="2463165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i 16">
            <a:extLst>
              <a:ext uri="{FF2B5EF4-FFF2-40B4-BE49-F238E27FC236}">
                <a16:creationId xmlns:a16="http://schemas.microsoft.com/office/drawing/2014/main" id="{3EF04542-CC42-5ECE-42CC-71C6F5BC0824}"/>
              </a:ext>
            </a:extLst>
          </p:cNvPr>
          <p:cNvSpPr>
            <a:spLocks noChangeAspect="1"/>
          </p:cNvSpPr>
          <p:nvPr/>
        </p:nvSpPr>
        <p:spPr>
          <a:xfrm>
            <a:off x="3376686" y="500511"/>
            <a:ext cx="189000" cy="18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1 </a:t>
            </a:r>
          </a:p>
        </p:txBody>
      </p:sp>
      <p:sp>
        <p:nvSpPr>
          <p:cNvPr id="21" name="Suorakulmio: Pyöristetyt kulmat 20">
            <a:extLst>
              <a:ext uri="{FF2B5EF4-FFF2-40B4-BE49-F238E27FC236}">
                <a16:creationId xmlns:a16="http://schemas.microsoft.com/office/drawing/2014/main" id="{E97DE7A9-E75F-B66F-F95D-83D596DAA9F4}"/>
              </a:ext>
            </a:extLst>
          </p:cNvPr>
          <p:cNvSpPr/>
          <p:nvPr/>
        </p:nvSpPr>
        <p:spPr>
          <a:xfrm>
            <a:off x="6028446" y="349216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tlCol="0" anchor="t"/>
          <a:lstStyle/>
          <a:p>
            <a:pPr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Asuntorakentaminen ei nyt määritä käännettä</a:t>
            </a: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3000" b="1">
                <a:solidFill>
                  <a:srgbClr val="183858"/>
                </a:solidFill>
                <a:latin typeface="Avenir Next LT Pro"/>
              </a:rPr>
              <a:t>8,5</a:t>
            </a:r>
            <a:r>
              <a:rPr lang="fi-FI" sz="3000" b="1">
                <a:solidFill>
                  <a:srgbClr val="183858"/>
                </a:solidFill>
                <a:latin typeface="Avenir Next LT Pro"/>
                <a:sym typeface="Wingdings" panose="05000000000000000000" pitchFamily="2" charset="2"/>
              </a:rPr>
              <a:t>4</a:t>
            </a:r>
            <a:r>
              <a:rPr lang="fi-FI" sz="1200" b="1">
                <a:solidFill>
                  <a:srgbClr val="183858"/>
                </a:solidFill>
                <a:latin typeface="Avenir Next LT Pro"/>
              </a:rPr>
              <a:t> mrd. €</a:t>
            </a: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Asuntojen uudisrakentamisen arvo </a:t>
            </a: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huipulta viime vuoteen</a:t>
            </a:r>
          </a:p>
          <a:p>
            <a:pPr defTabSz="685800">
              <a:defRPr/>
            </a:pPr>
            <a:endParaRPr lang="fi-FI" sz="180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</p:txBody>
      </p:sp>
      <p:cxnSp>
        <p:nvCxnSpPr>
          <p:cNvPr id="23" name="Suora yhdysviiva 22">
            <a:extLst>
              <a:ext uri="{FF2B5EF4-FFF2-40B4-BE49-F238E27FC236}">
                <a16:creationId xmlns:a16="http://schemas.microsoft.com/office/drawing/2014/main" id="{1355AC10-19A2-F31F-006A-5B03CE9547CD}"/>
              </a:ext>
            </a:extLst>
          </p:cNvPr>
          <p:cNvCxnSpPr/>
          <p:nvPr/>
        </p:nvCxnSpPr>
        <p:spPr>
          <a:xfrm>
            <a:off x="6179785" y="841987"/>
            <a:ext cx="2463165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i 24">
            <a:extLst>
              <a:ext uri="{FF2B5EF4-FFF2-40B4-BE49-F238E27FC236}">
                <a16:creationId xmlns:a16="http://schemas.microsoft.com/office/drawing/2014/main" id="{040545DA-8E1C-5533-2234-773117D5E449}"/>
              </a:ext>
            </a:extLst>
          </p:cNvPr>
          <p:cNvSpPr>
            <a:spLocks noChangeAspect="1"/>
          </p:cNvSpPr>
          <p:nvPr/>
        </p:nvSpPr>
        <p:spPr>
          <a:xfrm>
            <a:off x="6231220" y="510745"/>
            <a:ext cx="189000" cy="18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2 </a:t>
            </a:r>
          </a:p>
        </p:txBody>
      </p:sp>
      <p:sp>
        <p:nvSpPr>
          <p:cNvPr id="27" name="Suorakulmio: Pyöristetyt kulmat 26">
            <a:extLst>
              <a:ext uri="{FF2B5EF4-FFF2-40B4-BE49-F238E27FC236}">
                <a16:creationId xmlns:a16="http://schemas.microsoft.com/office/drawing/2014/main" id="{C55EFDAD-8B02-C17F-AE05-BC6AC6F4B8B6}"/>
              </a:ext>
            </a:extLst>
          </p:cNvPr>
          <p:cNvSpPr/>
          <p:nvPr/>
        </p:nvSpPr>
        <p:spPr>
          <a:xfrm>
            <a:off x="327842" y="2614224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Ins="27000" rtlCol="0" anchor="t"/>
          <a:lstStyle/>
          <a:p>
            <a:pPr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Toivo asuntorakentamisen elpymisestä heräilee</a:t>
            </a: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3000" b="1">
                <a:solidFill>
                  <a:srgbClr val="183858"/>
                </a:solidFill>
                <a:latin typeface="Avenir Next LT Pro"/>
              </a:rPr>
              <a:t>15 000</a:t>
            </a:r>
            <a:endParaRPr lang="fi-FI" sz="135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asuntoaloituksen pohja saavutetaan </a:t>
            </a: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tänä vuonna.</a:t>
            </a: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Tuotanto ei juuri kasva, mutta odotuksia kovempi talouskasvu sekä asunto-tarjonnan väheneminen tekevät pääkaupunkiseudulla tilaa käänteelle.</a:t>
            </a:r>
            <a:endParaRPr lang="fi-FI" sz="1050" b="1">
              <a:solidFill>
                <a:srgbClr val="183858"/>
              </a:solidFill>
              <a:latin typeface="Avenir Next LT Pro"/>
            </a:endParaRPr>
          </a:p>
        </p:txBody>
      </p:sp>
      <p:cxnSp>
        <p:nvCxnSpPr>
          <p:cNvPr id="31" name="Suora yhdysviiva 30">
            <a:extLst>
              <a:ext uri="{FF2B5EF4-FFF2-40B4-BE49-F238E27FC236}">
                <a16:creationId xmlns:a16="http://schemas.microsoft.com/office/drawing/2014/main" id="{D3E268F2-FAF3-1C9D-7116-7FCAA7CF3BA6}"/>
              </a:ext>
            </a:extLst>
          </p:cNvPr>
          <p:cNvCxnSpPr/>
          <p:nvPr/>
        </p:nvCxnSpPr>
        <p:spPr>
          <a:xfrm>
            <a:off x="479181" y="3106995"/>
            <a:ext cx="2463165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i 32">
            <a:extLst>
              <a:ext uri="{FF2B5EF4-FFF2-40B4-BE49-F238E27FC236}">
                <a16:creationId xmlns:a16="http://schemas.microsoft.com/office/drawing/2014/main" id="{5F0A9F1D-E92B-9822-B138-03735ED43360}"/>
              </a:ext>
            </a:extLst>
          </p:cNvPr>
          <p:cNvSpPr>
            <a:spLocks noChangeAspect="1"/>
          </p:cNvSpPr>
          <p:nvPr/>
        </p:nvSpPr>
        <p:spPr>
          <a:xfrm>
            <a:off x="530616" y="2775753"/>
            <a:ext cx="189000" cy="18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3 </a:t>
            </a:r>
          </a:p>
        </p:txBody>
      </p:sp>
      <p:sp>
        <p:nvSpPr>
          <p:cNvPr id="34" name="Suorakulmio: Pyöristetyt kulmat 33">
            <a:extLst>
              <a:ext uri="{FF2B5EF4-FFF2-40B4-BE49-F238E27FC236}">
                <a16:creationId xmlns:a16="http://schemas.microsoft.com/office/drawing/2014/main" id="{AAA40D06-C3BD-42FD-A2F6-146359C21FDA}"/>
              </a:ext>
            </a:extLst>
          </p:cNvPr>
          <p:cNvSpPr/>
          <p:nvPr/>
        </p:nvSpPr>
        <p:spPr>
          <a:xfrm>
            <a:off x="3179181" y="2614224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Ins="27000" rtlCol="0" anchor="t"/>
          <a:lstStyle/>
          <a:p>
            <a:pPr defTabSz="685800">
              <a:defRPr/>
            </a:pPr>
            <a:r>
              <a:rPr lang="fi-FI" sz="1050" b="1" dirty="0">
                <a:solidFill>
                  <a:srgbClr val="183858"/>
                </a:solidFill>
                <a:latin typeface="Avenir Next LT Pro"/>
              </a:rPr>
              <a:t>Uusi talous muuttaa investointinäkymää</a:t>
            </a:r>
          </a:p>
          <a:p>
            <a:pPr defTabSz="685800">
              <a:defRPr/>
            </a:pPr>
            <a:endParaRPr lang="fi-FI" sz="1050" b="1" dirty="0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3000" b="1" dirty="0">
                <a:solidFill>
                  <a:srgbClr val="183858"/>
                </a:solidFill>
                <a:latin typeface="Avenir Next LT Pro"/>
              </a:rPr>
              <a:t>55 mrd.€</a:t>
            </a:r>
            <a:endParaRPr lang="fi-FI" sz="1350" b="1" dirty="0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750" dirty="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datakeskusten tunnistettu investointipotentiaali vuoteen 2035</a:t>
            </a:r>
          </a:p>
          <a:p>
            <a:pPr defTabSz="685800">
              <a:defRPr/>
            </a:pPr>
            <a:endParaRPr lang="fi-FI" sz="1050" b="1" dirty="0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825" dirty="0">
                <a:solidFill>
                  <a:srgbClr val="183858"/>
                </a:solidFill>
                <a:latin typeface="Avenir Next LT Pro"/>
              </a:rPr>
              <a:t>Rahaa ja hankkeita on valtavasti liikkeellä </a:t>
            </a:r>
          </a:p>
          <a:p>
            <a:pPr defTabSz="685800">
              <a:defRPr/>
            </a:pPr>
            <a:r>
              <a:rPr lang="fi-FI" sz="825" dirty="0">
                <a:solidFill>
                  <a:srgbClr val="183858"/>
                </a:solidFill>
                <a:latin typeface="Avenir Next LT Pro"/>
              </a:rPr>
              <a:t>- toteutuminen riippuu siitä, pystyykö Suomi tarjoamaan niille tarvitun rakennetun ympäristön.</a:t>
            </a:r>
          </a:p>
          <a:p>
            <a:pPr defTabSz="685800">
              <a:defRPr/>
            </a:pPr>
            <a:r>
              <a:rPr lang="fi-FI" sz="1050" b="1" dirty="0">
                <a:solidFill>
                  <a:srgbClr val="183858"/>
                </a:solidFill>
                <a:latin typeface="Avenir Next LT Pro"/>
              </a:rPr>
              <a:t> </a:t>
            </a:r>
          </a:p>
          <a:p>
            <a:pPr defTabSz="685800">
              <a:defRPr/>
            </a:pPr>
            <a:endParaRPr lang="fi-FI" sz="1050" b="1" dirty="0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endParaRPr lang="fi-FI" sz="1050" b="1" dirty="0">
              <a:solidFill>
                <a:srgbClr val="183858"/>
              </a:solidFill>
              <a:latin typeface="Avenir Next LT Pro"/>
            </a:endParaRPr>
          </a:p>
        </p:txBody>
      </p:sp>
      <p:cxnSp>
        <p:nvCxnSpPr>
          <p:cNvPr id="35" name="Suora yhdysviiva 34">
            <a:extLst>
              <a:ext uri="{FF2B5EF4-FFF2-40B4-BE49-F238E27FC236}">
                <a16:creationId xmlns:a16="http://schemas.microsoft.com/office/drawing/2014/main" id="{28628690-DCDE-4FD5-74BF-5E4EA6597AE0}"/>
              </a:ext>
            </a:extLst>
          </p:cNvPr>
          <p:cNvCxnSpPr/>
          <p:nvPr/>
        </p:nvCxnSpPr>
        <p:spPr>
          <a:xfrm>
            <a:off x="3330520" y="3106995"/>
            <a:ext cx="2463165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i 35">
            <a:extLst>
              <a:ext uri="{FF2B5EF4-FFF2-40B4-BE49-F238E27FC236}">
                <a16:creationId xmlns:a16="http://schemas.microsoft.com/office/drawing/2014/main" id="{3162457F-B172-1BCD-CFE8-0FA33A0537E7}"/>
              </a:ext>
            </a:extLst>
          </p:cNvPr>
          <p:cNvSpPr>
            <a:spLocks noChangeAspect="1"/>
          </p:cNvSpPr>
          <p:nvPr/>
        </p:nvSpPr>
        <p:spPr>
          <a:xfrm>
            <a:off x="3381955" y="2775753"/>
            <a:ext cx="189000" cy="18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4 </a:t>
            </a:r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5D968DC3-30CB-7EAB-955E-0C5FF45D5B06}"/>
              </a:ext>
            </a:extLst>
          </p:cNvPr>
          <p:cNvGraphicFramePr>
            <a:graphicFrameLocks/>
          </p:cNvGraphicFramePr>
          <p:nvPr/>
        </p:nvGraphicFramePr>
        <p:xfrm>
          <a:off x="6109946" y="1567297"/>
          <a:ext cx="2463164" cy="86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kstiruutu 10">
            <a:extLst>
              <a:ext uri="{FF2B5EF4-FFF2-40B4-BE49-F238E27FC236}">
                <a16:creationId xmlns:a16="http://schemas.microsoft.com/office/drawing/2014/main" id="{51DE1558-6472-3C38-AAAD-4C793731935B}"/>
              </a:ext>
            </a:extLst>
          </p:cNvPr>
          <p:cNvSpPr txBox="1"/>
          <p:nvPr/>
        </p:nvSpPr>
        <p:spPr>
          <a:xfrm>
            <a:off x="517428" y="3928219"/>
            <a:ext cx="45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i-FI" sz="3600" b="1">
                <a:solidFill>
                  <a:srgbClr val="183858"/>
                </a:solidFill>
                <a:latin typeface="Avenir Next LT Pro"/>
              </a:rPr>
              <a:t>”</a:t>
            </a:r>
            <a:endParaRPr lang="fi-FI" sz="1350" b="1">
              <a:solidFill>
                <a:srgbClr val="183858"/>
              </a:solidFill>
              <a:latin typeface="Avenir Next LT Pro"/>
            </a:endParaRPr>
          </a:p>
        </p:txBody>
      </p:sp>
      <p:sp>
        <p:nvSpPr>
          <p:cNvPr id="2" name="Suorakulmio: Pyöristetyt kulmat 1">
            <a:extLst>
              <a:ext uri="{FF2B5EF4-FFF2-40B4-BE49-F238E27FC236}">
                <a16:creationId xmlns:a16="http://schemas.microsoft.com/office/drawing/2014/main" id="{2B8B6DCC-C6A5-CFC3-1FD8-C144C0B8058E}"/>
              </a:ext>
            </a:extLst>
          </p:cNvPr>
          <p:cNvSpPr/>
          <p:nvPr/>
        </p:nvSpPr>
        <p:spPr>
          <a:xfrm>
            <a:off x="6025251" y="2614224"/>
            <a:ext cx="2700000" cy="2160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rIns="27000" rtlCol="0" anchor="t"/>
          <a:lstStyle/>
          <a:p>
            <a:pPr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Työllisyys laahaa vielä jäljessä </a:t>
            </a:r>
          </a:p>
          <a:p>
            <a:pPr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- huoli osaajista tekee paluuta </a:t>
            </a: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3000" b="1">
                <a:solidFill>
                  <a:srgbClr val="183858"/>
                </a:solidFill>
                <a:latin typeface="Avenir Next LT Pro"/>
              </a:rPr>
              <a:t>25 % </a:t>
            </a:r>
            <a:endParaRPr lang="fi-FI" sz="1200" b="1">
              <a:solidFill>
                <a:srgbClr val="183858"/>
              </a:solidFill>
              <a:latin typeface="Avenir Next LT Pro"/>
            </a:endParaRP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rakennusyrityksistä kokee työvoiman</a:t>
            </a:r>
          </a:p>
          <a:p>
            <a:pPr defTabSz="685800">
              <a:defRPr/>
            </a:pPr>
            <a:r>
              <a:rPr lang="fi-FI" sz="750">
                <a:solidFill>
                  <a:srgbClr val="ABB4BE">
                    <a:lumMod val="50000"/>
                  </a:srgbClr>
                </a:solidFill>
                <a:latin typeface="Avenir Next LT Pro"/>
              </a:rPr>
              <a:t>Saatavuuden tuotannon esteeksi</a:t>
            </a:r>
          </a:p>
          <a:p>
            <a:pPr defTabSz="685800">
              <a:defRPr/>
            </a:pPr>
            <a:endParaRPr lang="fi-FI" sz="1050" b="1">
              <a:solidFill>
                <a:srgbClr val="183858"/>
              </a:solidFill>
              <a:latin typeface="Avenir Next LT Pro"/>
            </a:endParaRPr>
          </a:p>
        </p:txBody>
      </p:sp>
      <p:cxnSp>
        <p:nvCxnSpPr>
          <p:cNvPr id="3" name="Suora yhdysviiva 2">
            <a:extLst>
              <a:ext uri="{FF2B5EF4-FFF2-40B4-BE49-F238E27FC236}">
                <a16:creationId xmlns:a16="http://schemas.microsoft.com/office/drawing/2014/main" id="{CE497177-4898-C72E-B703-12B696C5F6D7}"/>
              </a:ext>
            </a:extLst>
          </p:cNvPr>
          <p:cNvCxnSpPr/>
          <p:nvPr/>
        </p:nvCxnSpPr>
        <p:spPr>
          <a:xfrm>
            <a:off x="6176590" y="3106995"/>
            <a:ext cx="2463165" cy="0"/>
          </a:xfrm>
          <a:prstGeom prst="line">
            <a:avLst/>
          </a:prstGeom>
          <a:ln w="127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lipsi 3">
            <a:extLst>
              <a:ext uri="{FF2B5EF4-FFF2-40B4-BE49-F238E27FC236}">
                <a16:creationId xmlns:a16="http://schemas.microsoft.com/office/drawing/2014/main" id="{6496C07D-94AA-93AF-C8B2-F8B5C9EA26FB}"/>
              </a:ext>
            </a:extLst>
          </p:cNvPr>
          <p:cNvSpPr>
            <a:spLocks noChangeAspect="1"/>
          </p:cNvSpPr>
          <p:nvPr/>
        </p:nvSpPr>
        <p:spPr>
          <a:xfrm>
            <a:off x="6228025" y="2775753"/>
            <a:ext cx="189000" cy="189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183858"/>
                </a:solidFill>
                <a:latin typeface="Avenir Next LT Pro"/>
              </a:rPr>
              <a:t>5 </a:t>
            </a:r>
          </a:p>
        </p:txBody>
      </p:sp>
      <p:graphicFrame>
        <p:nvGraphicFramePr>
          <p:cNvPr id="5" name="Kaavio 4">
            <a:extLst>
              <a:ext uri="{FF2B5EF4-FFF2-40B4-BE49-F238E27FC236}">
                <a16:creationId xmlns:a16="http://schemas.microsoft.com/office/drawing/2014/main" id="{F770367A-5F5C-1756-E334-B01C79E5118C}"/>
              </a:ext>
            </a:extLst>
          </p:cNvPr>
          <p:cNvGraphicFramePr>
            <a:graphicFrameLocks/>
          </p:cNvGraphicFramePr>
          <p:nvPr/>
        </p:nvGraphicFramePr>
        <p:xfrm>
          <a:off x="6171321" y="3928218"/>
          <a:ext cx="2463165" cy="732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kstiruutu 6">
            <a:extLst>
              <a:ext uri="{FF2B5EF4-FFF2-40B4-BE49-F238E27FC236}">
                <a16:creationId xmlns:a16="http://schemas.microsoft.com/office/drawing/2014/main" id="{A19AC21C-A039-770E-84EF-41A9C729CC2E}"/>
              </a:ext>
            </a:extLst>
          </p:cNvPr>
          <p:cNvSpPr txBox="1"/>
          <p:nvPr/>
        </p:nvSpPr>
        <p:spPr>
          <a:xfrm>
            <a:off x="3395589" y="3928219"/>
            <a:ext cx="457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fi-FI" sz="3600" b="1">
                <a:solidFill>
                  <a:srgbClr val="183858"/>
                </a:solidFill>
                <a:latin typeface="Avenir Next LT Pro"/>
              </a:rPr>
              <a:t>”</a:t>
            </a:r>
            <a:endParaRPr lang="fi-FI" sz="1350" b="1">
              <a:solidFill>
                <a:srgbClr val="183858"/>
              </a:solidFill>
              <a:latin typeface="Avenir Next LT Pro"/>
            </a:endParaRPr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7D4A7E83-DEB4-A947-E3D9-8EB2C5729585}"/>
              </a:ext>
            </a:extLst>
          </p:cNvPr>
          <p:cNvGraphicFramePr>
            <a:graphicFrameLocks/>
          </p:cNvGraphicFramePr>
          <p:nvPr/>
        </p:nvGraphicFramePr>
        <p:xfrm>
          <a:off x="3252714" y="1666750"/>
          <a:ext cx="2512993" cy="712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142975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Kaavio 41">
            <a:extLst>
              <a:ext uri="{FF2B5EF4-FFF2-40B4-BE49-F238E27FC236}">
                <a16:creationId xmlns:a16="http://schemas.microsoft.com/office/drawing/2014/main" id="{2CB80118-B6F2-FF1F-1202-CCF589A55FF4}"/>
              </a:ext>
            </a:extLst>
          </p:cNvPr>
          <p:cNvGraphicFramePr>
            <a:graphicFrameLocks/>
          </p:cNvGraphicFramePr>
          <p:nvPr/>
        </p:nvGraphicFramePr>
        <p:xfrm>
          <a:off x="305991" y="1206270"/>
          <a:ext cx="6055666" cy="338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6" name="Suorakulmio 35">
            <a:extLst>
              <a:ext uri="{FF2B5EF4-FFF2-40B4-BE49-F238E27FC236}">
                <a16:creationId xmlns:a16="http://schemas.microsoft.com/office/drawing/2014/main" id="{2E1D5A77-3A03-1A6F-E986-86DD3B9DAA8F}"/>
              </a:ext>
            </a:extLst>
          </p:cNvPr>
          <p:cNvSpPr/>
          <p:nvPr/>
        </p:nvSpPr>
        <p:spPr>
          <a:xfrm>
            <a:off x="5144832" y="1206268"/>
            <a:ext cx="1122618" cy="2940161"/>
          </a:xfrm>
          <a:prstGeom prst="rect">
            <a:avLst/>
          </a:prstGeom>
          <a:solidFill>
            <a:schemeClr val="accent6">
              <a:lumMod val="20000"/>
              <a:lumOff val="8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i-FI" sz="1350">
              <a:solidFill>
                <a:srgbClr val="FFFFFF"/>
              </a:solidFill>
              <a:latin typeface="Avenir Next LT Pro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52C872-3C6B-DC68-314A-C7F0B2E2E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91" y="250032"/>
            <a:ext cx="8695134" cy="758147"/>
          </a:xfrm>
        </p:spPr>
        <p:txBody>
          <a:bodyPr/>
          <a:lstStyle/>
          <a:p>
            <a:r>
              <a:rPr lang="fi-FI" sz="788" b="0">
                <a:solidFill>
                  <a:schemeClr val="accent2"/>
                </a:solidFill>
              </a:rPr>
              <a:t>Rakentaminen</a:t>
            </a:r>
            <a:r>
              <a:rPr lang="fi-FI" sz="788" b="0"/>
              <a:t> | Epätasaista elpymistä</a:t>
            </a:r>
            <a:br>
              <a:rPr lang="fi-FI" sz="825"/>
            </a:br>
            <a:r>
              <a:rPr lang="fi-FI" sz="2400"/>
              <a:t>Sykli on kääntynyt, mutta se ei ole paluuta vanhaan</a:t>
            </a:r>
            <a:br>
              <a:rPr lang="fi-FI" sz="2100"/>
            </a:br>
            <a:r>
              <a:rPr lang="fi-FI" sz="1050" b="0">
                <a:solidFill>
                  <a:srgbClr val="183858"/>
                </a:solidFill>
                <a:latin typeface="Avenir Next LT Pro"/>
                <a:cs typeface="+mj-cs"/>
              </a:rPr>
              <a:t>Epävarmuus koskee edelleen vauhtia ja laaja-alaisuutta, jolla rakentaminen voi toipua normaalimmalle tasolle</a:t>
            </a:r>
            <a:endParaRPr lang="fi-FI" sz="210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E8A7581-A46B-C0BF-9186-8FABD662B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7370513D-EBA7-4509-B3F4-D169836C91C1}" type="datetime1">
              <a:rPr lang="fi-FI">
                <a:solidFill>
                  <a:srgbClr val="183858"/>
                </a:solidFill>
                <a:latin typeface="Avenir Next LT Pro"/>
              </a:rPr>
              <a:pPr defTabSz="685800"/>
              <a:t>20.10.2026</a:t>
            </a:fld>
            <a:endParaRPr lang="fi-FI">
              <a:solidFill>
                <a:srgbClr val="183858"/>
              </a:solidFill>
              <a:latin typeface="Avenir Next LT Pro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0AA2D63-74EF-481D-9EBC-DC61457F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r>
              <a:rPr lang="fi-FI">
                <a:solidFill>
                  <a:srgbClr val="183858"/>
                </a:solidFill>
                <a:latin typeface="Avenir Next LT Pro"/>
              </a:rPr>
              <a:t>© Rakennusteollisuus RT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0A5995-3044-3A6E-95B6-7B117D974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DFD61EF7-2460-4EE9-A031-27FEBC4F9A95}" type="slidenum">
              <a:rPr lang="fi-FI">
                <a:solidFill>
                  <a:srgbClr val="183858"/>
                </a:solidFill>
                <a:latin typeface="Avenir Next LT Pro Demi"/>
              </a:rPr>
              <a:pPr defTabSz="685800"/>
              <a:t>4</a:t>
            </a:fld>
            <a:endParaRPr lang="fi-FI">
              <a:solidFill>
                <a:srgbClr val="183858"/>
              </a:solidFill>
              <a:latin typeface="Avenir Next LT Pro Demi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8849580E-DBFA-7204-8DFF-8DAFC29923C0}"/>
              </a:ext>
            </a:extLst>
          </p:cNvPr>
          <p:cNvSpPr txBox="1"/>
          <p:nvPr/>
        </p:nvSpPr>
        <p:spPr>
          <a:xfrm>
            <a:off x="6617494" y="1435337"/>
            <a:ext cx="2251257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i-FI" sz="825" b="1">
                <a:solidFill>
                  <a:srgbClr val="346DE3"/>
                </a:solidFill>
                <a:latin typeface="Avenir Next LT Pro"/>
              </a:rPr>
              <a:t>Infra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Vahvin näkymä, kysyntä laajenee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Energia, data, huoltovarmuus, puolustus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4096782-A505-4C7B-34BC-8E023790FFB7}"/>
              </a:ext>
            </a:extLst>
          </p:cNvPr>
          <p:cNvSpPr txBox="1"/>
          <p:nvPr/>
        </p:nvSpPr>
        <p:spPr>
          <a:xfrm>
            <a:off x="6607633" y="1899655"/>
            <a:ext cx="1812035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i-FI" sz="825" b="1">
                <a:solidFill>
                  <a:srgbClr val="DC75B5">
                    <a:lumMod val="75000"/>
                  </a:srgbClr>
                </a:solidFill>
                <a:latin typeface="Avenir Next LT Pro"/>
              </a:rPr>
              <a:t>Toimitilat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Heikko nykytila – vahva näkymä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Datatalous, julkiset hankkeet </a:t>
            </a:r>
            <a:endParaRPr lang="fi-FI" sz="825" b="1">
              <a:solidFill>
                <a:srgbClr val="183858"/>
              </a:solidFill>
              <a:latin typeface="Avenir Next LT Pro"/>
            </a:endParaRP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4230C6F-CA42-9361-3719-E143CC6166B6}"/>
              </a:ext>
            </a:extLst>
          </p:cNvPr>
          <p:cNvSpPr txBox="1"/>
          <p:nvPr/>
        </p:nvSpPr>
        <p:spPr>
          <a:xfrm>
            <a:off x="6618331" y="3313935"/>
            <a:ext cx="2097044" cy="72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i-FI" sz="825" b="1">
                <a:solidFill>
                  <a:srgbClr val="183858"/>
                </a:solidFill>
                <a:latin typeface="Avenir Next LT Pro"/>
              </a:rPr>
              <a:t>Rakentaminen yhteensä 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Käänne on käynnissä, mutta elpyminen on epätasaista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Perinteisen kysynnän rinnalle syntyy uusi kasvun kerros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CF662DE3-D527-9E1A-BC17-82AFDF1C16FB}"/>
              </a:ext>
            </a:extLst>
          </p:cNvPr>
          <p:cNvSpPr txBox="1"/>
          <p:nvPr/>
        </p:nvSpPr>
        <p:spPr>
          <a:xfrm>
            <a:off x="6625476" y="2843089"/>
            <a:ext cx="1510670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i-FI" sz="825" b="1">
                <a:solidFill>
                  <a:srgbClr val="24B2A1"/>
                </a:solidFill>
                <a:latin typeface="Avenir Next LT Pro"/>
              </a:rPr>
              <a:t>Asuntorakentaminen 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Historiallisen heikko taso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Lasku jatkuu</a:t>
            </a:r>
          </a:p>
        </p:txBody>
      </p:sp>
      <p:sp>
        <p:nvSpPr>
          <p:cNvPr id="23" name="Tekstiruutu 22">
            <a:extLst>
              <a:ext uri="{FF2B5EF4-FFF2-40B4-BE49-F238E27FC236}">
                <a16:creationId xmlns:a16="http://schemas.microsoft.com/office/drawing/2014/main" id="{4CCFCF67-824C-F4A0-C50E-C2B3398A068B}"/>
              </a:ext>
            </a:extLst>
          </p:cNvPr>
          <p:cNvSpPr txBox="1"/>
          <p:nvPr/>
        </p:nvSpPr>
        <p:spPr>
          <a:xfrm>
            <a:off x="6617494" y="2365510"/>
            <a:ext cx="1656544" cy="473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fi-FI" sz="825" b="1">
                <a:solidFill>
                  <a:srgbClr val="FFFFFF">
                    <a:lumMod val="50000"/>
                  </a:srgbClr>
                </a:solidFill>
                <a:latin typeface="Avenir Next LT Pro"/>
              </a:rPr>
              <a:t>Korjaaminen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Suunta positiivinen</a:t>
            </a:r>
          </a:p>
          <a:p>
            <a:pPr marL="128588" indent="-128588" defTabSz="685800">
              <a:buFont typeface="Arial" panose="020B0604020202020204" pitchFamily="34" charset="0"/>
              <a:buChar char="•"/>
            </a:pPr>
            <a:r>
              <a:rPr lang="fi-FI" sz="825">
                <a:solidFill>
                  <a:srgbClr val="183858"/>
                </a:solidFill>
                <a:latin typeface="Avenir Next LT Pro"/>
              </a:rPr>
              <a:t>Rahoitus jarruttaa käännettä</a:t>
            </a:r>
          </a:p>
        </p:txBody>
      </p:sp>
      <p:sp>
        <p:nvSpPr>
          <p:cNvPr id="41" name="Alatunnisteen paikkamerkki 4">
            <a:extLst>
              <a:ext uri="{FF2B5EF4-FFF2-40B4-BE49-F238E27FC236}">
                <a16:creationId xmlns:a16="http://schemas.microsoft.com/office/drawing/2014/main" id="{23E39B5A-19EE-54A3-ACFD-17ABB4B5FCD0}"/>
              </a:ext>
            </a:extLst>
          </p:cNvPr>
          <p:cNvSpPr txBox="1">
            <a:spLocks/>
          </p:cNvSpPr>
          <p:nvPr/>
        </p:nvSpPr>
        <p:spPr>
          <a:xfrm>
            <a:off x="3935550" y="4785996"/>
            <a:ext cx="1933384" cy="10747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fi-FI" sz="675">
                <a:solidFill>
                  <a:srgbClr val="183858"/>
                </a:solidFill>
                <a:latin typeface="Avenir Next LT Pro"/>
              </a:rPr>
              <a:t>Lähde: Tilastokeskus, RT ennuste (lokakuu 2026)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9FD26BEE-B31B-5EA3-BFA3-B1102B80C075}"/>
              </a:ext>
            </a:extLst>
          </p:cNvPr>
          <p:cNvSpPr txBox="1"/>
          <p:nvPr/>
        </p:nvSpPr>
        <p:spPr>
          <a:xfrm>
            <a:off x="5168993" y="1221141"/>
            <a:ext cx="1065072" cy="19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fi-FI" sz="675">
                <a:solidFill>
                  <a:srgbClr val="183858"/>
                </a:solidFill>
                <a:latin typeface="Avenir Next LT Pro"/>
              </a:rPr>
              <a:t>Ennuste 2026-207</a:t>
            </a:r>
            <a:endParaRPr lang="fi-FI" sz="900">
              <a:solidFill>
                <a:srgbClr val="000000"/>
              </a:solidFill>
              <a:latin typeface="Avenir Next LT Pro"/>
            </a:endParaRPr>
          </a:p>
        </p:txBody>
      </p:sp>
      <p:cxnSp>
        <p:nvCxnSpPr>
          <p:cNvPr id="39" name="Suora nuoliyhdysviiva 38">
            <a:extLst>
              <a:ext uri="{FF2B5EF4-FFF2-40B4-BE49-F238E27FC236}">
                <a16:creationId xmlns:a16="http://schemas.microsoft.com/office/drawing/2014/main" id="{E7850756-2026-D6C4-7750-DCC4F279F07A}"/>
              </a:ext>
            </a:extLst>
          </p:cNvPr>
          <p:cNvCxnSpPr>
            <a:cxnSpLocks/>
          </p:cNvCxnSpPr>
          <p:nvPr/>
        </p:nvCxnSpPr>
        <p:spPr>
          <a:xfrm flipV="1">
            <a:off x="6475899" y="1207531"/>
            <a:ext cx="0" cy="2974367"/>
          </a:xfrm>
          <a:prstGeom prst="straightConnector1">
            <a:avLst/>
          </a:prstGeom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iruutu 5">
            <a:extLst>
              <a:ext uri="{FF2B5EF4-FFF2-40B4-BE49-F238E27FC236}">
                <a16:creationId xmlns:a16="http://schemas.microsoft.com/office/drawing/2014/main" id="{E8F735C1-7088-F088-A320-75A4F9254CD2}"/>
              </a:ext>
            </a:extLst>
          </p:cNvPr>
          <p:cNvSpPr txBox="1"/>
          <p:nvPr/>
        </p:nvSpPr>
        <p:spPr>
          <a:xfrm>
            <a:off x="4704150" y="3282813"/>
            <a:ext cx="92968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fi-FI" sz="825" b="1" dirty="0">
                <a:solidFill>
                  <a:srgbClr val="183858"/>
                </a:solidFill>
                <a:latin typeface="Avenir Next LT Pro"/>
              </a:rPr>
              <a:t>-17 % </a:t>
            </a:r>
          </a:p>
          <a:p>
            <a:pPr algn="ctr" defTabSz="685800"/>
            <a:r>
              <a:rPr lang="fi-FI" sz="825" b="1" dirty="0">
                <a:solidFill>
                  <a:srgbClr val="183858"/>
                </a:solidFill>
                <a:latin typeface="Avenir Next LT Pro"/>
              </a:rPr>
              <a:t>huipulta </a:t>
            </a:r>
          </a:p>
        </p:txBody>
      </p:sp>
    </p:spTree>
    <p:extLst>
      <p:ext uri="{BB962C8B-B14F-4D97-AF65-F5344CB8AC3E}">
        <p14:creationId xmlns:p14="http://schemas.microsoft.com/office/powerpoint/2010/main" val="325474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" name="Sisällön paikkamerkki 7">
            <a:extLst>
              <a:ext uri="{FF2B5EF4-FFF2-40B4-BE49-F238E27FC236}">
                <a16:creationId xmlns:a16="http://schemas.microsoft.com/office/drawing/2014/main" id="{8DABD544-DB14-7EE5-42C9-A0B75A2F89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0223959"/>
              </p:ext>
            </p:extLst>
          </p:nvPr>
        </p:nvGraphicFramePr>
        <p:xfrm>
          <a:off x="4702893" y="1008179"/>
          <a:ext cx="4157663" cy="3561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" name="Suorakulmio 57">
            <a:extLst>
              <a:ext uri="{FF2B5EF4-FFF2-40B4-BE49-F238E27FC236}">
                <a16:creationId xmlns:a16="http://schemas.microsoft.com/office/drawing/2014/main" id="{BD6ED172-724A-47E9-DEEE-4F0EEF156887}"/>
              </a:ext>
            </a:extLst>
          </p:cNvPr>
          <p:cNvSpPr/>
          <p:nvPr/>
        </p:nvSpPr>
        <p:spPr>
          <a:xfrm>
            <a:off x="4915682" y="1649084"/>
            <a:ext cx="3774484" cy="509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05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CDA8CFED-5D30-E1B4-7C0D-072C7C0D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825" b="0">
                <a:solidFill>
                  <a:srgbClr val="346DE3"/>
                </a:solidFill>
                <a:latin typeface="Avenir Next LT Pro Demi"/>
              </a:rPr>
              <a:t>Rakentaminen</a:t>
            </a:r>
            <a:r>
              <a:rPr lang="fi-FI" sz="825" b="0">
                <a:solidFill>
                  <a:srgbClr val="183858"/>
                </a:solidFill>
                <a:latin typeface="Avenir Next LT Pro Demi"/>
              </a:rPr>
              <a:t> | Epätasaista elpymistä </a:t>
            </a:r>
            <a:br>
              <a:rPr lang="fi-FI" sz="788" b="0">
                <a:solidFill>
                  <a:srgbClr val="183858"/>
                </a:solidFill>
                <a:latin typeface="Avenir Next LT Pro Demi"/>
              </a:rPr>
            </a:br>
            <a:r>
              <a:rPr lang="fi-FI" sz="2400"/>
              <a:t>Suurimpien segmenttien kehitys tukee elpymistä</a:t>
            </a:r>
            <a:br>
              <a:rPr lang="fi-FI" sz="2400"/>
            </a:br>
            <a:r>
              <a:rPr lang="fi-FI" sz="1050" b="0">
                <a:solidFill>
                  <a:srgbClr val="183858"/>
                </a:solidFill>
                <a:latin typeface="Avenir Next LT Pro"/>
                <a:ea typeface="+mj-ea"/>
                <a:cs typeface="+mj-cs"/>
              </a:rPr>
              <a:t>Asuntomarkkina ei vieläkään tue uusien asuntojen rakentamista</a:t>
            </a:r>
            <a:endParaRPr lang="fi-FI" sz="1200" b="0">
              <a:solidFill>
                <a:srgbClr val="183858"/>
              </a:solidFill>
              <a:latin typeface="Avenir Next LT Pro"/>
              <a:ea typeface="+mj-ea"/>
              <a:cs typeface="+mj-cs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4F5EA82-0C00-13F5-5CE7-D534070B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513D-EBA7-4509-B3F4-D169836C91C1}" type="datetime1">
              <a:rPr lang="fi-FI" noProof="0" smtClean="0"/>
              <a:t>20.10.2026</a:t>
            </a:fld>
            <a:endParaRPr lang="fi-FI" noProof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D73B0DD-B84D-EA75-7D4A-8142D9F43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noProof="0"/>
              <a:t>© Rakennusteollisuus RT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BD854A2-A279-FA36-2EE4-3593F69D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61EF7-2460-4EE9-A031-27FEBC4F9A95}" type="slidenum">
              <a:rPr lang="fi-FI" noProof="0" smtClean="0"/>
              <a:t>5</a:t>
            </a:fld>
            <a:endParaRPr lang="fi-FI" noProof="0"/>
          </a:p>
        </p:txBody>
      </p:sp>
      <p:sp>
        <p:nvSpPr>
          <p:cNvPr id="34" name="Alatunnisteen paikkamerkki 4">
            <a:extLst>
              <a:ext uri="{FF2B5EF4-FFF2-40B4-BE49-F238E27FC236}">
                <a16:creationId xmlns:a16="http://schemas.microsoft.com/office/drawing/2014/main" id="{3057EFFC-6C95-EE56-B88B-321D7EC1730F}"/>
              </a:ext>
            </a:extLst>
          </p:cNvPr>
          <p:cNvSpPr txBox="1">
            <a:spLocks/>
          </p:cNvSpPr>
          <p:nvPr/>
        </p:nvSpPr>
        <p:spPr>
          <a:xfrm>
            <a:off x="4044351" y="4785996"/>
            <a:ext cx="2201835" cy="10747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defRPr/>
            </a:pPr>
            <a:r>
              <a:rPr lang="fi-FI" sz="675">
                <a:solidFill>
                  <a:srgbClr val="183858"/>
                </a:solidFill>
                <a:latin typeface="Avenir Next LT Pro"/>
              </a:rPr>
              <a:t>Lähde: Tilastokeskus, RT</a:t>
            </a:r>
          </a:p>
        </p:txBody>
      </p:sp>
      <p:cxnSp>
        <p:nvCxnSpPr>
          <p:cNvPr id="37" name="Suora nuoliyhdysviiva 36">
            <a:extLst>
              <a:ext uri="{FF2B5EF4-FFF2-40B4-BE49-F238E27FC236}">
                <a16:creationId xmlns:a16="http://schemas.microsoft.com/office/drawing/2014/main" id="{5FAD9C1B-C200-789A-F431-0C8CF5EAB0DE}"/>
              </a:ext>
            </a:extLst>
          </p:cNvPr>
          <p:cNvCxnSpPr/>
          <p:nvPr/>
        </p:nvCxnSpPr>
        <p:spPr>
          <a:xfrm>
            <a:off x="475864" y="3968255"/>
            <a:ext cx="3780000" cy="0"/>
          </a:xfrm>
          <a:prstGeom prst="straightConnector1">
            <a:avLst/>
          </a:prstGeom>
          <a:ln>
            <a:solidFill>
              <a:srgbClr val="BFBFBF"/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uora nuoliyhdysviiva 37">
            <a:extLst>
              <a:ext uri="{FF2B5EF4-FFF2-40B4-BE49-F238E27FC236}">
                <a16:creationId xmlns:a16="http://schemas.microsoft.com/office/drawing/2014/main" id="{59D97531-1016-F275-DC65-DECA7FE09B51}"/>
              </a:ext>
            </a:extLst>
          </p:cNvPr>
          <p:cNvCxnSpPr>
            <a:cxnSpLocks/>
          </p:cNvCxnSpPr>
          <p:nvPr/>
        </p:nvCxnSpPr>
        <p:spPr>
          <a:xfrm flipH="1" flipV="1">
            <a:off x="472224" y="1613447"/>
            <a:ext cx="8329" cy="2350955"/>
          </a:xfrm>
          <a:prstGeom prst="straightConnector1">
            <a:avLst/>
          </a:prstGeom>
          <a:ln>
            <a:solidFill>
              <a:srgbClr val="BFBFBF"/>
            </a:solidFill>
            <a:prstDash val="solid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kstiruutu 38">
            <a:extLst>
              <a:ext uri="{FF2B5EF4-FFF2-40B4-BE49-F238E27FC236}">
                <a16:creationId xmlns:a16="http://schemas.microsoft.com/office/drawing/2014/main" id="{0BBBAA9B-68E9-D853-C295-44176FB93A48}"/>
              </a:ext>
            </a:extLst>
          </p:cNvPr>
          <p:cNvSpPr txBox="1"/>
          <p:nvPr/>
        </p:nvSpPr>
        <p:spPr>
          <a:xfrm>
            <a:off x="470059" y="3974868"/>
            <a:ext cx="3785805" cy="207749"/>
          </a:xfrm>
          <a:prstGeom prst="rect">
            <a:avLst/>
          </a:prstGeom>
          <a:noFill/>
        </p:spPr>
        <p:txBody>
          <a:bodyPr wrap="square" lIns="27000" rIns="27000">
            <a:spAutoFit/>
          </a:bodyPr>
          <a:lstStyle/>
          <a:p>
            <a:pPr algn="ctr" defTabSz="685800">
              <a:defRPr/>
            </a:pPr>
            <a:r>
              <a:rPr lang="fi-FI" sz="750">
                <a:solidFill>
                  <a:schemeClr val="accent1"/>
                </a:solidFill>
                <a:latin typeface="Avenir Next LT Pro"/>
              </a:rPr>
              <a:t>Heikko  </a:t>
            </a:r>
            <a:r>
              <a:rPr lang="fi-FI" sz="75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/>
              </a:rPr>
              <a:t>	                              KASVUNÄKYMÄ                          	               </a:t>
            </a:r>
            <a:r>
              <a:rPr lang="fi-FI" sz="750">
                <a:solidFill>
                  <a:schemeClr val="accent1"/>
                </a:solidFill>
                <a:latin typeface="Avenir Next LT Pro"/>
              </a:rPr>
              <a:t>Vahva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55127E86-E803-75F2-6B5D-73AFD1D257E1}"/>
              </a:ext>
            </a:extLst>
          </p:cNvPr>
          <p:cNvSpPr txBox="1"/>
          <p:nvPr/>
        </p:nvSpPr>
        <p:spPr>
          <a:xfrm rot="16200000">
            <a:off x="-793628" y="2702355"/>
            <a:ext cx="2345640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fi-FI" sz="750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/>
              </a:rPr>
              <a:t>         VAIKUTUS RAKENTAMISEEN     </a:t>
            </a:r>
            <a:r>
              <a:rPr lang="fi-FI" sz="750" b="1">
                <a:solidFill>
                  <a:schemeClr val="tx1">
                    <a:lumMod val="65000"/>
                    <a:lumOff val="35000"/>
                  </a:schemeClr>
                </a:solidFill>
                <a:latin typeface="Avenir Next LT Pro"/>
              </a:rPr>
              <a:t> </a:t>
            </a:r>
            <a:endParaRPr lang="fi-FI" sz="750">
              <a:solidFill>
                <a:schemeClr val="tx1">
                  <a:lumMod val="65000"/>
                  <a:lumOff val="35000"/>
                </a:schemeClr>
              </a:solidFill>
              <a:latin typeface="Avenir Next LT Pro"/>
            </a:endParaRPr>
          </a:p>
        </p:txBody>
      </p:sp>
      <p:sp>
        <p:nvSpPr>
          <p:cNvPr id="41" name="Vuokaaviosymboli: Liitin 40">
            <a:extLst>
              <a:ext uri="{FF2B5EF4-FFF2-40B4-BE49-F238E27FC236}">
                <a16:creationId xmlns:a16="http://schemas.microsoft.com/office/drawing/2014/main" id="{55AC93C0-70C5-4C5D-1390-19F548BD6918}"/>
              </a:ext>
            </a:extLst>
          </p:cNvPr>
          <p:cNvSpPr>
            <a:spLocks noChangeAspect="1"/>
          </p:cNvSpPr>
          <p:nvPr/>
        </p:nvSpPr>
        <p:spPr>
          <a:xfrm>
            <a:off x="936691" y="3343223"/>
            <a:ext cx="361636" cy="361636"/>
          </a:xfrm>
          <a:prstGeom prst="flowChartConnector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FFFFFF"/>
                </a:solidFill>
                <a:latin typeface="Avenir Next LT Pro"/>
              </a:rPr>
              <a:t>3,9</a:t>
            </a:r>
          </a:p>
          <a:p>
            <a:pPr algn="ctr" defTabSz="685800">
              <a:defRPr/>
            </a:pPr>
            <a:r>
              <a:rPr lang="fi-FI" sz="600" b="1">
                <a:solidFill>
                  <a:srgbClr val="FFFFFF"/>
                </a:solidFill>
                <a:latin typeface="Avenir Next LT Pro"/>
              </a:rPr>
              <a:t>mrd. €</a:t>
            </a:r>
          </a:p>
        </p:txBody>
      </p:sp>
      <p:sp>
        <p:nvSpPr>
          <p:cNvPr id="42" name="Vuokaaviosymboli: Liitin 41">
            <a:extLst>
              <a:ext uri="{FF2B5EF4-FFF2-40B4-BE49-F238E27FC236}">
                <a16:creationId xmlns:a16="http://schemas.microsoft.com/office/drawing/2014/main" id="{0766C0B5-06BF-DB85-1456-21B59EACA3CE}"/>
              </a:ext>
            </a:extLst>
          </p:cNvPr>
          <p:cNvSpPr>
            <a:spLocks noChangeAspect="1"/>
          </p:cNvSpPr>
          <p:nvPr/>
        </p:nvSpPr>
        <p:spPr>
          <a:xfrm>
            <a:off x="2720226" y="1822024"/>
            <a:ext cx="751089" cy="751089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200" b="1">
                <a:solidFill>
                  <a:srgbClr val="FFFFFF"/>
                </a:solidFill>
                <a:latin typeface="Avenir Next LT Pro"/>
              </a:rPr>
              <a:t>8,2</a:t>
            </a:r>
          </a:p>
          <a:p>
            <a:pPr algn="ctr" defTabSz="685800">
              <a:defRPr/>
            </a:pPr>
            <a:r>
              <a:rPr lang="fi-FI" sz="750" b="1">
                <a:solidFill>
                  <a:srgbClr val="FFFFFF"/>
                </a:solidFill>
                <a:latin typeface="Avenir Next LT Pro"/>
              </a:rPr>
              <a:t>mrd. €</a:t>
            </a:r>
          </a:p>
          <a:p>
            <a:pPr algn="ctr" defTabSz="685800">
              <a:defRPr/>
            </a:pPr>
            <a:r>
              <a:rPr lang="fi-FI" sz="825" b="1">
                <a:solidFill>
                  <a:srgbClr val="FFFFFF"/>
                </a:solidFill>
                <a:latin typeface="Avenir Next LT Pro"/>
              </a:rPr>
              <a:t>toimitilat</a:t>
            </a:r>
          </a:p>
        </p:txBody>
      </p:sp>
      <p:sp>
        <p:nvSpPr>
          <p:cNvPr id="43" name="Vuokaaviosymboli: Liitin 42">
            <a:extLst>
              <a:ext uri="{FF2B5EF4-FFF2-40B4-BE49-F238E27FC236}">
                <a16:creationId xmlns:a16="http://schemas.microsoft.com/office/drawing/2014/main" id="{8A8928B9-EF77-DBE0-AA0F-BD852DE97BA9}"/>
              </a:ext>
            </a:extLst>
          </p:cNvPr>
          <p:cNvSpPr>
            <a:spLocks noChangeAspect="1"/>
          </p:cNvSpPr>
          <p:nvPr/>
        </p:nvSpPr>
        <p:spPr>
          <a:xfrm>
            <a:off x="1849274" y="1567614"/>
            <a:ext cx="831170" cy="831170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200" b="1">
                <a:solidFill>
                  <a:srgbClr val="FFFFFF"/>
                </a:solidFill>
                <a:latin typeface="Avenir Next LT Pro"/>
              </a:rPr>
              <a:t>8,6</a:t>
            </a:r>
          </a:p>
          <a:p>
            <a:pPr algn="ctr" defTabSz="685800">
              <a:defRPr/>
            </a:pPr>
            <a:r>
              <a:rPr lang="fi-FI" sz="750" b="1">
                <a:solidFill>
                  <a:srgbClr val="FFFFFF"/>
                </a:solidFill>
                <a:latin typeface="Avenir Next LT Pro"/>
              </a:rPr>
              <a:t>mrd. €</a:t>
            </a:r>
          </a:p>
          <a:p>
            <a:pPr algn="ctr" defTabSz="685800">
              <a:defRPr/>
            </a:pPr>
            <a:r>
              <a:rPr lang="fi-FI" sz="675" b="1">
                <a:solidFill>
                  <a:srgbClr val="FFFFFF"/>
                </a:solidFill>
                <a:latin typeface="Avenir Next LT Pro"/>
              </a:rPr>
              <a:t>asuntojen korjaaminen </a:t>
            </a:r>
          </a:p>
        </p:txBody>
      </p:sp>
      <p:sp>
        <p:nvSpPr>
          <p:cNvPr id="44" name="Vuokaaviosymboli: Liitin 43">
            <a:extLst>
              <a:ext uri="{FF2B5EF4-FFF2-40B4-BE49-F238E27FC236}">
                <a16:creationId xmlns:a16="http://schemas.microsoft.com/office/drawing/2014/main" id="{A597BEF8-0647-F98F-10B6-4DB664DF5AE7}"/>
              </a:ext>
            </a:extLst>
          </p:cNvPr>
          <p:cNvSpPr>
            <a:spLocks noChangeAspect="1"/>
          </p:cNvSpPr>
          <p:nvPr/>
        </p:nvSpPr>
        <p:spPr>
          <a:xfrm>
            <a:off x="3185958" y="2450537"/>
            <a:ext cx="646215" cy="646215"/>
          </a:xfrm>
          <a:prstGeom prst="flowChartConnecto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200" b="1">
                <a:solidFill>
                  <a:srgbClr val="FFFFFF"/>
                </a:solidFill>
                <a:latin typeface="Avenir Next LT Pro"/>
              </a:rPr>
              <a:t>7,4</a:t>
            </a:r>
          </a:p>
          <a:p>
            <a:pPr algn="ctr" defTabSz="685800">
              <a:defRPr/>
            </a:pPr>
            <a:r>
              <a:rPr lang="fi-FI" sz="750" b="1">
                <a:solidFill>
                  <a:srgbClr val="FFFFFF"/>
                </a:solidFill>
                <a:latin typeface="Avenir Next LT Pro"/>
              </a:rPr>
              <a:t>mrd. €</a:t>
            </a:r>
          </a:p>
          <a:p>
            <a:pPr algn="ctr" defTabSz="685800">
              <a:defRPr/>
            </a:pPr>
            <a:r>
              <a:rPr lang="fi-FI" sz="900" b="1">
                <a:solidFill>
                  <a:srgbClr val="FFFFFF"/>
                </a:solidFill>
                <a:latin typeface="Avenir Next LT Pro"/>
              </a:rPr>
              <a:t>infra</a:t>
            </a:r>
            <a:endParaRPr lang="fi-FI" sz="675" b="1">
              <a:solidFill>
                <a:srgbClr val="FFFFFF"/>
              </a:solidFill>
              <a:latin typeface="Avenir Next LT Pro"/>
            </a:endParaRP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2DE838B1-4742-BE45-E6D1-391683DB1648}"/>
              </a:ext>
            </a:extLst>
          </p:cNvPr>
          <p:cNvSpPr txBox="1"/>
          <p:nvPr/>
        </p:nvSpPr>
        <p:spPr>
          <a:xfrm>
            <a:off x="504546" y="3690508"/>
            <a:ext cx="12827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i-FI" sz="900">
                <a:solidFill>
                  <a:srgbClr val="DC75B5"/>
                </a:solidFill>
                <a:latin typeface="Avenir Next LT Pro"/>
              </a:rPr>
              <a:t>Asuntorakentaminen</a:t>
            </a:r>
          </a:p>
        </p:txBody>
      </p:sp>
      <p:sp>
        <p:nvSpPr>
          <p:cNvPr id="46" name="Vuokaaviosymboli: Liitin 45">
            <a:extLst>
              <a:ext uri="{FF2B5EF4-FFF2-40B4-BE49-F238E27FC236}">
                <a16:creationId xmlns:a16="http://schemas.microsoft.com/office/drawing/2014/main" id="{B31BDC3A-1D84-C150-75B9-12280A46C15D}"/>
              </a:ext>
            </a:extLst>
          </p:cNvPr>
          <p:cNvSpPr>
            <a:spLocks noChangeAspect="1"/>
          </p:cNvSpPr>
          <p:nvPr/>
        </p:nvSpPr>
        <p:spPr>
          <a:xfrm>
            <a:off x="1836402" y="2669654"/>
            <a:ext cx="590023" cy="590023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>
              <a:defRPr/>
            </a:pPr>
            <a:r>
              <a:rPr lang="fi-FI" sz="1050" b="1">
                <a:solidFill>
                  <a:srgbClr val="FFFFFF"/>
                </a:solidFill>
                <a:latin typeface="Avenir Next LT Pro"/>
              </a:rPr>
              <a:t>6,3</a:t>
            </a:r>
          </a:p>
          <a:p>
            <a:pPr algn="ctr" defTabSz="685800">
              <a:defRPr/>
            </a:pPr>
            <a:r>
              <a:rPr lang="fi-FI" sz="788" b="1">
                <a:solidFill>
                  <a:srgbClr val="FFFFFF"/>
                </a:solidFill>
                <a:latin typeface="Avenir Next LT Pro"/>
              </a:rPr>
              <a:t>mrd. €</a:t>
            </a:r>
          </a:p>
          <a:p>
            <a:pPr algn="ctr" defTabSz="685800">
              <a:defRPr/>
            </a:pPr>
            <a:r>
              <a:rPr lang="fi-FI" sz="525" b="1">
                <a:solidFill>
                  <a:srgbClr val="FFFFFF"/>
                </a:solidFill>
                <a:latin typeface="Avenir Next LT Pro"/>
              </a:rPr>
              <a:t>Muu korjaaminen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3A1BE01E-7272-3F69-14FC-ECC6DD9AF769}"/>
              </a:ext>
            </a:extLst>
          </p:cNvPr>
          <p:cNvSpPr txBox="1"/>
          <p:nvPr/>
        </p:nvSpPr>
        <p:spPr>
          <a:xfrm>
            <a:off x="3162398" y="3396506"/>
            <a:ext cx="21352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i-FI" sz="900">
                <a:solidFill>
                  <a:srgbClr val="346DE3"/>
                </a:solidFill>
                <a:latin typeface="Avenir Next LT Pro"/>
              </a:rPr>
              <a:t> </a:t>
            </a:r>
          </a:p>
        </p:txBody>
      </p:sp>
      <p:sp>
        <p:nvSpPr>
          <p:cNvPr id="48" name="Tekstiruutu 47">
            <a:extLst>
              <a:ext uri="{FF2B5EF4-FFF2-40B4-BE49-F238E27FC236}">
                <a16:creationId xmlns:a16="http://schemas.microsoft.com/office/drawing/2014/main" id="{601D6241-D97C-E5E1-99F1-2A8F06C1BA57}"/>
              </a:ext>
            </a:extLst>
          </p:cNvPr>
          <p:cNvSpPr txBox="1"/>
          <p:nvPr/>
        </p:nvSpPr>
        <p:spPr>
          <a:xfrm>
            <a:off x="418876" y="1218229"/>
            <a:ext cx="3509540" cy="334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defRPr sz="11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fi-FI" sz="825" b="1"/>
              <a:t>Suurimmat rakentamisen lajit tukevat kasvua </a:t>
            </a:r>
          </a:p>
          <a:p>
            <a:pPr algn="l" rtl="0">
              <a:defRPr sz="1100" b="0" i="0" u="none" strike="noStrike" kern="1200" spc="0" baseline="0">
                <a:solidFill>
                  <a:srgbClr val="000000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fi-FI" sz="750"/>
              <a:t>Rakentamisen eri lajien suhdanne-asema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6F3E805-50E5-CF93-5ADB-77ECDF6EE7B6}"/>
              </a:ext>
            </a:extLst>
          </p:cNvPr>
          <p:cNvSpPr txBox="1"/>
          <p:nvPr/>
        </p:nvSpPr>
        <p:spPr>
          <a:xfrm>
            <a:off x="76395" y="3680082"/>
            <a:ext cx="399469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i-FI" sz="750">
                <a:solidFill>
                  <a:schemeClr val="accent1"/>
                </a:solidFill>
                <a:latin typeface="Avenir Next LT Pro"/>
              </a:rPr>
              <a:t>Pieni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8B519231-8F1D-AB99-A5DE-41FDE8953213}"/>
              </a:ext>
            </a:extLst>
          </p:cNvPr>
          <p:cNvSpPr txBox="1"/>
          <p:nvPr/>
        </p:nvSpPr>
        <p:spPr>
          <a:xfrm>
            <a:off x="86712" y="1702722"/>
            <a:ext cx="410690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i-FI" sz="750">
                <a:solidFill>
                  <a:schemeClr val="accent1"/>
                </a:solidFill>
                <a:latin typeface="Avenir Next LT Pro"/>
              </a:rPr>
              <a:t>Suuri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2B362E4B-B590-B0F6-5DF3-9C22369263B8}"/>
              </a:ext>
            </a:extLst>
          </p:cNvPr>
          <p:cNvSpPr/>
          <p:nvPr/>
        </p:nvSpPr>
        <p:spPr>
          <a:xfrm>
            <a:off x="4922604" y="1635857"/>
            <a:ext cx="1228250" cy="555707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750" b="1">
                <a:solidFill>
                  <a:schemeClr val="accent1"/>
                </a:solidFill>
              </a:rPr>
              <a:t>Kuluttajakysyntä</a:t>
            </a:r>
          </a:p>
          <a:p>
            <a:pPr algn="ctr"/>
            <a:r>
              <a:rPr lang="fi-FI" sz="600">
                <a:solidFill>
                  <a:schemeClr val="accent1"/>
                </a:solidFill>
              </a:rPr>
              <a:t>Tulot ja talous kasvavat, mutta vanhojen asuntojen hinnat laskevat </a:t>
            </a:r>
          </a:p>
          <a:p>
            <a:pPr algn="ctr"/>
            <a:r>
              <a:rPr lang="fi-FI" sz="525" b="1">
                <a:solidFill>
                  <a:schemeClr val="accent1"/>
                </a:solidFill>
              </a:rPr>
              <a:t>(asuntojen hinnat, tulot, BKT)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633D8B3F-7D4A-786D-9555-9586442CEF4A}"/>
              </a:ext>
            </a:extLst>
          </p:cNvPr>
          <p:cNvSpPr/>
          <p:nvPr/>
        </p:nvSpPr>
        <p:spPr>
          <a:xfrm>
            <a:off x="6149785" y="1633349"/>
            <a:ext cx="1274123" cy="555707"/>
          </a:xfrm>
          <a:prstGeom prst="rect">
            <a:avLst/>
          </a:prstGeom>
          <a:solidFill>
            <a:srgbClr val="82AFDD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750" b="1">
                <a:solidFill>
                  <a:schemeClr val="accent1"/>
                </a:solidFill>
              </a:rPr>
              <a:t>Sijoittajakysyntä</a:t>
            </a:r>
          </a:p>
          <a:p>
            <a:pPr algn="ctr"/>
            <a:r>
              <a:rPr lang="fi-FI" sz="600">
                <a:solidFill>
                  <a:schemeClr val="accent1"/>
                </a:solidFill>
              </a:rPr>
              <a:t>Vuokrat eivät nouse korkojen ja kustannusten mukana</a:t>
            </a:r>
          </a:p>
          <a:p>
            <a:pPr algn="ctr"/>
            <a:r>
              <a:rPr lang="fi-FI" sz="525" b="1">
                <a:solidFill>
                  <a:schemeClr val="accent1"/>
                </a:solidFill>
              </a:rPr>
              <a:t>(vuokrat, korot, rak.kustannukset</a:t>
            </a:r>
            <a:r>
              <a:rPr lang="fi-FI" sz="525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C204730E-7A1E-834F-A6FF-1D69905B3840}"/>
              </a:ext>
            </a:extLst>
          </p:cNvPr>
          <p:cNvSpPr/>
          <p:nvPr/>
        </p:nvSpPr>
        <p:spPr>
          <a:xfrm>
            <a:off x="7429982" y="1633349"/>
            <a:ext cx="1226615" cy="555707"/>
          </a:xfrm>
          <a:prstGeom prst="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i-FI" sz="750" b="1">
                <a:solidFill>
                  <a:schemeClr val="accent1"/>
                </a:solidFill>
              </a:rPr>
              <a:t>Uuden rakentaminen</a:t>
            </a:r>
          </a:p>
          <a:p>
            <a:pPr algn="ctr"/>
            <a:r>
              <a:rPr lang="fi-FI" sz="600">
                <a:solidFill>
                  <a:schemeClr val="accent1"/>
                </a:solidFill>
              </a:rPr>
              <a:t>Uudisrakentaminen vastaa kustannusten ja talouden kehitystä</a:t>
            </a:r>
          </a:p>
          <a:p>
            <a:pPr algn="ctr"/>
            <a:r>
              <a:rPr lang="fi-FI" sz="525" b="1">
                <a:solidFill>
                  <a:schemeClr val="accent1"/>
                </a:solidFill>
              </a:rPr>
              <a:t>(tarjonta–talouden yhtälö)</a:t>
            </a:r>
          </a:p>
        </p:txBody>
      </p:sp>
    </p:spTree>
    <p:extLst>
      <p:ext uri="{BB962C8B-B14F-4D97-AF65-F5344CB8AC3E}">
        <p14:creationId xmlns:p14="http://schemas.microsoft.com/office/powerpoint/2010/main" val="9702438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648F1-B24D-1554-52FA-6686F760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C4A73F-E8B6-C9E5-B531-4EAC6DC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59961"/>
            <a:ext cx="8685266" cy="734203"/>
          </a:xfrm>
        </p:spPr>
        <p:txBody>
          <a:bodyPr/>
          <a:lstStyle/>
          <a:p>
            <a:r>
              <a:rPr lang="fi-FI" b="1" dirty="0"/>
              <a:t>Energiatehokkuusdirektiivi (EPBD)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3EC933-46DC-2F4E-489B-BC409D7B83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944380"/>
            <a:ext cx="8685266" cy="4069830"/>
          </a:xfrm>
        </p:spPr>
        <p:txBody>
          <a:bodyPr>
            <a:noAutofit/>
          </a:bodyPr>
          <a:lstStyle/>
          <a:p>
            <a:r>
              <a:rPr lang="fi-FI" sz="2000" dirty="0"/>
              <a:t>nZEB-tasosta vähennettävä energiatarvetta 10%</a:t>
            </a:r>
          </a:p>
          <a:p>
            <a:r>
              <a:rPr lang="fi-FI" sz="2000" dirty="0"/>
              <a:t>Uusille teknisille järjestelmille vaatimuksia</a:t>
            </a:r>
          </a:p>
          <a:p>
            <a:pPr lvl="1"/>
            <a:r>
              <a:rPr lang="fi-FI" sz="2000" dirty="0"/>
              <a:t>Tilojen lämmitys ja jäähdytys</a:t>
            </a:r>
          </a:p>
          <a:p>
            <a:pPr lvl="1"/>
            <a:r>
              <a:rPr lang="fi-FI" sz="2000" dirty="0"/>
              <a:t>Energian varastointi ja uusiutuvan energian tuotanto</a:t>
            </a:r>
          </a:p>
          <a:p>
            <a:r>
              <a:rPr lang="fi-FI" sz="2000" dirty="0"/>
              <a:t>Vaatimukset voivat koskea</a:t>
            </a:r>
          </a:p>
          <a:p>
            <a:pPr lvl="1"/>
            <a:r>
              <a:rPr lang="fi-FI" sz="2000" dirty="0"/>
              <a:t>Kokonaisenergiatehokkuutta</a:t>
            </a:r>
          </a:p>
          <a:p>
            <a:pPr lvl="1"/>
            <a:r>
              <a:rPr lang="fi-FI" sz="2000" dirty="0"/>
              <a:t>Säätämistä, ohjaamista ja tarpeen mukaan vesikierron tasapainotusta</a:t>
            </a:r>
          </a:p>
          <a:p>
            <a:pPr lvl="1"/>
            <a:r>
              <a:rPr lang="fi-FI" sz="2000" dirty="0"/>
              <a:t>Huomioitava kustannusoptimaalisuus</a:t>
            </a:r>
          </a:p>
          <a:p>
            <a:r>
              <a:rPr lang="fi-FI" sz="2000" dirty="0"/>
              <a:t>Sisälämpötilalle tällä hetkellä vain suunnitteluarvot</a:t>
            </a:r>
          </a:p>
          <a:p>
            <a:r>
              <a:rPr lang="fi-FI" sz="2000" dirty="0"/>
              <a:t>Tällä hetkellä suhteellisella kosteudella ei ole alarajaa määräystasolla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48343E10-72E6-1708-20B5-C9D61F3329C0}"/>
              </a:ext>
            </a:extLst>
          </p:cNvPr>
          <p:cNvSpPr txBox="1">
            <a:spLocks/>
          </p:cNvSpPr>
          <p:nvPr/>
        </p:nvSpPr>
        <p:spPr>
          <a:xfrm>
            <a:off x="300990" y="1128523"/>
            <a:ext cx="7886700" cy="347372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8588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B41B1-57A0-9879-08FB-0B25F54A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0D3E15-2038-C2A9-5BDF-2A653532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119921"/>
            <a:ext cx="8685266" cy="786984"/>
          </a:xfrm>
        </p:spPr>
        <p:txBody>
          <a:bodyPr/>
          <a:lstStyle/>
          <a:p>
            <a:r>
              <a:rPr lang="fi-FI" b="1" dirty="0"/>
              <a:t>Vaatimuksia järjestelmille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CFA259A-1AFE-3132-13A0-D605170F1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1041816"/>
            <a:ext cx="8685266" cy="37325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dirty="0"/>
              <a:t>Energiatehokkuuden vähimmäisvaatimukset</a:t>
            </a:r>
          </a:p>
          <a:p>
            <a:r>
              <a:rPr lang="fi-FI" sz="2000" dirty="0"/>
              <a:t>Olemassa oleviin asuinrakennuksiin ei ole tulossa pakkokorjauksia.</a:t>
            </a:r>
          </a:p>
          <a:p>
            <a:r>
              <a:rPr lang="fi-FI" sz="2000" dirty="0"/>
              <a:t>Muun kuin asuinrakennuksen omistajan on huolehdittava siitä, että rakennuksen energiatehokkuutta koskevat vaatimukset täyttyvät.</a:t>
            </a:r>
          </a:p>
          <a:p>
            <a:pPr marL="0" indent="0">
              <a:buNone/>
            </a:pPr>
            <a:endParaRPr lang="fi-FI" sz="800" dirty="0"/>
          </a:p>
          <a:p>
            <a:pPr marL="0" indent="0">
              <a:buNone/>
            </a:pPr>
            <a:r>
              <a:rPr lang="fi-FI" sz="2000" dirty="0"/>
              <a:t>Vaatimukset aurinkoenergian käyttöönotosta rakennuksissa</a:t>
            </a:r>
          </a:p>
          <a:p>
            <a:r>
              <a:rPr lang="fi-FI" sz="2000" dirty="0"/>
              <a:t>Vaatimus koskee julkisia rakennuksia, muita kuin asuinrakennuksia ja uusia asuinrakennuksia.</a:t>
            </a:r>
          </a:p>
          <a:p>
            <a:r>
              <a:rPr lang="fi-FI" sz="2000" dirty="0"/>
              <a:t>Aurinkoenergiavelvoitteen piiriin tulee vuosittain lisää rakennuksia vuoteen 2030 saakka</a:t>
            </a:r>
          </a:p>
        </p:txBody>
      </p:sp>
    </p:spTree>
    <p:extLst>
      <p:ext uri="{BB962C8B-B14F-4D97-AF65-F5344CB8AC3E}">
        <p14:creationId xmlns:p14="http://schemas.microsoft.com/office/powerpoint/2010/main" val="3991097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703A5-136A-5D2C-E71A-EDBD1822C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766BC7-98FB-2310-4FAD-4FD112826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211737"/>
            <a:ext cx="8685266" cy="695168"/>
          </a:xfrm>
        </p:spPr>
        <p:txBody>
          <a:bodyPr/>
          <a:lstStyle/>
          <a:p>
            <a:r>
              <a:rPr lang="fi-FI" b="1" dirty="0"/>
              <a:t>Vaikutuksia talotekniikkaan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F7627C5-CC57-1DC5-2D62-53F9C85D6C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" y="1184223"/>
            <a:ext cx="6872989" cy="3747540"/>
          </a:xfrm>
        </p:spPr>
        <p:txBody>
          <a:bodyPr>
            <a:noAutofit/>
          </a:bodyPr>
          <a:lstStyle/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Kokonaisenergiatehokkuus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Oikea asentaminen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Asianmukainen mitoitus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Säätäminen (</a:t>
            </a:r>
            <a:r>
              <a:rPr lang="fi-FI" sz="2000" dirty="0" err="1"/>
              <a:t>adjustment</a:t>
            </a:r>
            <a:r>
              <a:rPr lang="fi-FI" sz="20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Ohjaaminen (</a:t>
            </a:r>
            <a:r>
              <a:rPr lang="fi-FI" sz="2000" dirty="0" err="1"/>
              <a:t>control</a:t>
            </a:r>
            <a:r>
              <a:rPr lang="fi-FI" sz="2000" dirty="0"/>
              <a:t>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Tarpeen mukaan vesikierron tasapainotus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Mitoitusolosuhteet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Tyypilliset tai keskimääräiset toimintaolosuhteet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fi-FI" sz="2000" dirty="0"/>
              <a:t>Kustannusoptimaalisuus</a:t>
            </a:r>
          </a:p>
          <a:p>
            <a:pPr marL="0" indent="0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818556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2EACA9D-90AB-6E66-1BC7-DB09E6FBC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07" y="135820"/>
            <a:ext cx="8124910" cy="566927"/>
          </a:xfrm>
        </p:spPr>
        <p:txBody>
          <a:bodyPr anchor="t">
            <a:normAutofit/>
          </a:bodyPr>
          <a:lstStyle/>
          <a:p>
            <a:pPr algn="just"/>
            <a:r>
              <a:rPr lang="fi-FI" b="1" dirty="0">
                <a:solidFill>
                  <a:srgbClr val="3C3C3B"/>
                </a:solidFill>
              </a:rPr>
              <a:t>Muutosten kohteena olevat säädökset</a:t>
            </a:r>
            <a:endParaRPr lang="fi-FI" sz="1200" b="1" dirty="0">
              <a:solidFill>
                <a:srgbClr val="3C3C3B"/>
              </a:solidFill>
            </a:endParaRPr>
          </a:p>
        </p:txBody>
      </p:sp>
      <p:graphicFrame>
        <p:nvGraphicFramePr>
          <p:cNvPr id="7" name="Sisällön paikkamerkki 1">
            <a:extLst>
              <a:ext uri="{FF2B5EF4-FFF2-40B4-BE49-F238E27FC236}">
                <a16:creationId xmlns:a16="http://schemas.microsoft.com/office/drawing/2014/main" id="{BD0D5E38-07AD-0384-FADA-CE7A04E27F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6019778"/>
              </p:ext>
            </p:extLst>
          </p:nvPr>
        </p:nvGraphicFramePr>
        <p:xfrm>
          <a:off x="203584" y="956663"/>
          <a:ext cx="8725735" cy="3524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äivämäärän paikkamerkki 2" hidden="1">
            <a:extLst>
              <a:ext uri="{FF2B5EF4-FFF2-40B4-BE49-F238E27FC236}">
                <a16:creationId xmlns:a16="http://schemas.microsoft.com/office/drawing/2014/main" id="{8D862D7B-3AB0-19B6-B07D-2484A21FA134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fld id="{48C8D4FD-119A-4DA8-A247-6DEACE8C84C6}" type="datetimeFigureOut">
              <a:rPr lang="fi-FI" smtClean="0"/>
              <a:pPr>
                <a:spcAft>
                  <a:spcPts val="450"/>
                </a:spcAft>
              </a:pPr>
              <a:t>20.10.2026</a:t>
            </a:fld>
            <a:endParaRPr lang="en-FI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Käsinkirjoitus 11">
                <a:extLst>
                  <a:ext uri="{FF2B5EF4-FFF2-40B4-BE49-F238E27FC236}">
                    <a16:creationId xmlns:a16="http://schemas.microsoft.com/office/drawing/2014/main" id="{C3EE5753-6FAB-D9ED-6C72-0B681789B38E}"/>
                  </a:ext>
                </a:extLst>
              </p14:cNvPr>
              <p14:cNvContentPartPr/>
              <p14:nvPr/>
            </p14:nvContentPartPr>
            <p14:xfrm>
              <a:off x="5701000" y="1079653"/>
              <a:ext cx="372548" cy="473830"/>
            </p14:xfrm>
          </p:contentPart>
        </mc:Choice>
        <mc:Fallback xmlns="">
          <p:pic>
            <p:nvPicPr>
              <p:cNvPr id="12" name="Käsinkirjoitus 11">
                <a:extLst>
                  <a:ext uri="{FF2B5EF4-FFF2-40B4-BE49-F238E27FC236}">
                    <a16:creationId xmlns:a16="http://schemas.microsoft.com/office/drawing/2014/main" id="{C3EE5753-6FAB-D9ED-6C72-0B681789B3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65040" y="1007697"/>
                <a:ext cx="444109" cy="617382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Tekstiruutu 17">
            <a:extLst>
              <a:ext uri="{FF2B5EF4-FFF2-40B4-BE49-F238E27FC236}">
                <a16:creationId xmlns:a16="http://schemas.microsoft.com/office/drawing/2014/main" id="{98DC1514-B8B2-9312-07AB-64A19910F6F2}"/>
              </a:ext>
            </a:extLst>
          </p:cNvPr>
          <p:cNvSpPr txBox="1"/>
          <p:nvPr/>
        </p:nvSpPr>
        <p:spPr>
          <a:xfrm>
            <a:off x="2602248" y="1090995"/>
            <a:ext cx="971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>
                <a:solidFill>
                  <a:srgbClr val="FFFFFF"/>
                </a:solidFill>
              </a:rPr>
              <a:t>Toukokuu -25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7A0A45ED-BEF7-0C17-B7A8-BECE7B6D97F5}"/>
              </a:ext>
            </a:extLst>
          </p:cNvPr>
          <p:cNvSpPr txBox="1"/>
          <p:nvPr/>
        </p:nvSpPr>
        <p:spPr>
          <a:xfrm>
            <a:off x="4276108" y="1117230"/>
            <a:ext cx="971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>
                <a:solidFill>
                  <a:srgbClr val="FFFFFF"/>
                </a:solidFill>
              </a:rPr>
              <a:t>Toukokuu -25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69EE4514-A7F7-ECB0-12BE-B8AC099B7B32}"/>
              </a:ext>
            </a:extLst>
          </p:cNvPr>
          <p:cNvSpPr txBox="1"/>
          <p:nvPr/>
        </p:nvSpPr>
        <p:spPr>
          <a:xfrm>
            <a:off x="6160439" y="1077390"/>
            <a:ext cx="97174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>
                <a:solidFill>
                  <a:srgbClr val="FFFFFF"/>
                </a:solidFill>
              </a:rPr>
              <a:t>Toukokuu -25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BCE3EA5A-90E7-61E1-7C7D-2EE3F1F87972}"/>
              </a:ext>
            </a:extLst>
          </p:cNvPr>
          <p:cNvSpPr txBox="1"/>
          <p:nvPr/>
        </p:nvSpPr>
        <p:spPr>
          <a:xfrm>
            <a:off x="4260079" y="2227742"/>
            <a:ext cx="93807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>
                <a:solidFill>
                  <a:srgbClr val="FFFFFF"/>
                </a:solidFill>
              </a:rPr>
              <a:t>Huhtikuu -26</a:t>
            </a:r>
          </a:p>
        </p:txBody>
      </p:sp>
      <p:sp>
        <p:nvSpPr>
          <p:cNvPr id="29" name="Tekstiruutu 28">
            <a:extLst>
              <a:ext uri="{FF2B5EF4-FFF2-40B4-BE49-F238E27FC236}">
                <a16:creationId xmlns:a16="http://schemas.microsoft.com/office/drawing/2014/main" id="{FF375956-83F3-8305-040B-2168CDA47D51}"/>
              </a:ext>
            </a:extLst>
          </p:cNvPr>
          <p:cNvSpPr txBox="1"/>
          <p:nvPr/>
        </p:nvSpPr>
        <p:spPr>
          <a:xfrm>
            <a:off x="214681" y="1117522"/>
            <a:ext cx="15851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050" dirty="0">
                <a:solidFill>
                  <a:srgbClr val="FFFFFF"/>
                </a:solidFill>
              </a:rPr>
              <a:t>Maaliskuu </a:t>
            </a:r>
            <a:r>
              <a:rPr lang="fi-FI" sz="1050" dirty="0">
                <a:solidFill>
                  <a:srgbClr val="FFFFFF"/>
                </a:solidFill>
                <a:sym typeface="Wingdings" panose="05000000000000000000" pitchFamily="2" charset="2"/>
              </a:rPr>
              <a:t>-26</a:t>
            </a:r>
            <a:endParaRPr lang="fi-FI" sz="1050" dirty="0">
              <a:solidFill>
                <a:srgbClr val="FFFFFF"/>
              </a:solidFill>
            </a:endParaRPr>
          </a:p>
        </p:txBody>
      </p:sp>
      <p:sp>
        <p:nvSpPr>
          <p:cNvPr id="30" name="Tekstiruutu 29">
            <a:extLst>
              <a:ext uri="{FF2B5EF4-FFF2-40B4-BE49-F238E27FC236}">
                <a16:creationId xmlns:a16="http://schemas.microsoft.com/office/drawing/2014/main" id="{CAFFF308-8AA7-94D2-9920-59A3890D086F}"/>
              </a:ext>
            </a:extLst>
          </p:cNvPr>
          <p:cNvSpPr txBox="1"/>
          <p:nvPr/>
        </p:nvSpPr>
        <p:spPr>
          <a:xfrm>
            <a:off x="7655576" y="1097964"/>
            <a:ext cx="1361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>
                <a:solidFill>
                  <a:srgbClr val="FFFFFF"/>
                </a:solidFill>
              </a:rPr>
              <a:t>Luonnos julkaistu</a:t>
            </a:r>
          </a:p>
          <a:p>
            <a:r>
              <a:rPr lang="fi-FI" sz="1200" dirty="0">
                <a:solidFill>
                  <a:srgbClr val="FFFFFF"/>
                </a:solidFill>
              </a:rPr>
              <a:t>12/2025</a:t>
            </a:r>
          </a:p>
        </p:txBody>
      </p:sp>
      <p:sp>
        <p:nvSpPr>
          <p:cNvPr id="31" name="Tekstiruutu 30">
            <a:extLst>
              <a:ext uri="{FF2B5EF4-FFF2-40B4-BE49-F238E27FC236}">
                <a16:creationId xmlns:a16="http://schemas.microsoft.com/office/drawing/2014/main" id="{76E25FF3-ADD2-EC62-9BC4-784C3262DCEB}"/>
              </a:ext>
            </a:extLst>
          </p:cNvPr>
          <p:cNvSpPr txBox="1"/>
          <p:nvPr/>
        </p:nvSpPr>
        <p:spPr>
          <a:xfrm>
            <a:off x="2029031" y="2232130"/>
            <a:ext cx="15752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rgbClr val="FFFFFF"/>
                </a:solidFill>
                <a:sym typeface="Wingdings" panose="05000000000000000000" pitchFamily="2" charset="2"/>
              </a:rPr>
              <a:t>Maaliskuu -26</a:t>
            </a:r>
            <a:endParaRPr lang="fi-FI" sz="1200" dirty="0">
              <a:solidFill>
                <a:srgbClr val="FFFFFF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C8E1A8CF-9279-0D36-1534-DED2F1E5A085}"/>
              </a:ext>
            </a:extLst>
          </p:cNvPr>
          <p:cNvSpPr txBox="1"/>
          <p:nvPr/>
        </p:nvSpPr>
        <p:spPr>
          <a:xfrm>
            <a:off x="329122" y="2236992"/>
            <a:ext cx="1470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rgbClr val="FFFFFF"/>
                </a:solidFill>
                <a:sym typeface="Wingdings" panose="05000000000000000000" pitchFamily="2" charset="2"/>
              </a:rPr>
              <a:t>Maaliskuu -26</a:t>
            </a:r>
            <a:endParaRPr lang="fi-FI" sz="1200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7" name="Käsinkirjoitus 16">
                <a:extLst>
                  <a:ext uri="{FF2B5EF4-FFF2-40B4-BE49-F238E27FC236}">
                    <a16:creationId xmlns:a16="http://schemas.microsoft.com/office/drawing/2014/main" id="{0E570739-A27E-EA75-D86B-1FF48E5BB8AA}"/>
                  </a:ext>
                </a:extLst>
              </p14:cNvPr>
              <p14:cNvContentPartPr/>
              <p14:nvPr/>
            </p14:nvContentPartPr>
            <p14:xfrm>
              <a:off x="7444560" y="1090995"/>
              <a:ext cx="372548" cy="473830"/>
            </p14:xfrm>
          </p:contentPart>
        </mc:Choice>
        <mc:Fallback xmlns="">
          <p:pic>
            <p:nvPicPr>
              <p:cNvPr id="17" name="Käsinkirjoitus 16">
                <a:extLst>
                  <a:ext uri="{FF2B5EF4-FFF2-40B4-BE49-F238E27FC236}">
                    <a16:creationId xmlns:a16="http://schemas.microsoft.com/office/drawing/2014/main" id="{0E570739-A27E-EA75-D86B-1FF48E5BB8A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08600" y="1019039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1" name="Käsinkirjoitus 20">
                <a:extLst>
                  <a:ext uri="{FF2B5EF4-FFF2-40B4-BE49-F238E27FC236}">
                    <a16:creationId xmlns:a16="http://schemas.microsoft.com/office/drawing/2014/main" id="{9530F1C4-1674-BB52-DC71-248C5FE7F1EF}"/>
                  </a:ext>
                </a:extLst>
              </p14:cNvPr>
              <p14:cNvContentPartPr/>
              <p14:nvPr/>
            </p14:nvContentPartPr>
            <p14:xfrm>
              <a:off x="2078140" y="1090995"/>
              <a:ext cx="372548" cy="473830"/>
            </p14:xfrm>
          </p:contentPart>
        </mc:Choice>
        <mc:Fallback xmlns="">
          <p:pic>
            <p:nvPicPr>
              <p:cNvPr id="21" name="Käsinkirjoitus 20">
                <a:extLst>
                  <a:ext uri="{FF2B5EF4-FFF2-40B4-BE49-F238E27FC236}">
                    <a16:creationId xmlns:a16="http://schemas.microsoft.com/office/drawing/2014/main" id="{9530F1C4-1674-BB52-DC71-248C5FE7F1E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42180" y="1019039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Käsinkirjoitus 22">
                <a:extLst>
                  <a:ext uri="{FF2B5EF4-FFF2-40B4-BE49-F238E27FC236}">
                    <a16:creationId xmlns:a16="http://schemas.microsoft.com/office/drawing/2014/main" id="{6A0B40CA-9627-0894-78CC-BDD33187DB83}"/>
                  </a:ext>
                </a:extLst>
              </p14:cNvPr>
              <p14:cNvContentPartPr/>
              <p14:nvPr/>
            </p14:nvContentPartPr>
            <p14:xfrm>
              <a:off x="3901441" y="1090995"/>
              <a:ext cx="372548" cy="473830"/>
            </p14:xfrm>
          </p:contentPart>
        </mc:Choice>
        <mc:Fallback xmlns="">
          <p:pic>
            <p:nvPicPr>
              <p:cNvPr id="23" name="Käsinkirjoitus 22">
                <a:extLst>
                  <a:ext uri="{FF2B5EF4-FFF2-40B4-BE49-F238E27FC236}">
                    <a16:creationId xmlns:a16="http://schemas.microsoft.com/office/drawing/2014/main" id="{6A0B40CA-9627-0894-78CC-BDD33187DB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65481" y="1019039"/>
                <a:ext cx="444109" cy="61738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kstiruutu 25">
            <a:extLst>
              <a:ext uri="{FF2B5EF4-FFF2-40B4-BE49-F238E27FC236}">
                <a16:creationId xmlns:a16="http://schemas.microsoft.com/office/drawing/2014/main" id="{50CA11A5-9C15-A805-FA95-250E271B13B0}"/>
              </a:ext>
            </a:extLst>
          </p:cNvPr>
          <p:cNvSpPr txBox="1"/>
          <p:nvPr/>
        </p:nvSpPr>
        <p:spPr>
          <a:xfrm>
            <a:off x="5722594" y="2236992"/>
            <a:ext cx="1470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rgbClr val="FFFFFF"/>
                </a:solidFill>
                <a:sym typeface="Wingdings" panose="05000000000000000000" pitchFamily="2" charset="2"/>
              </a:rPr>
              <a:t>Maaliskuu -26</a:t>
            </a:r>
            <a:endParaRPr lang="fi-FI" sz="1200" dirty="0">
              <a:solidFill>
                <a:srgbClr val="FFFFFF"/>
              </a:solidFill>
            </a:endParaRP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4737F944-4C01-CD94-7CA9-FCAA54C139CD}"/>
              </a:ext>
            </a:extLst>
          </p:cNvPr>
          <p:cNvSpPr txBox="1"/>
          <p:nvPr/>
        </p:nvSpPr>
        <p:spPr>
          <a:xfrm>
            <a:off x="7541151" y="2236992"/>
            <a:ext cx="14707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200" dirty="0">
                <a:solidFill>
                  <a:srgbClr val="FFFFFF"/>
                </a:solidFill>
                <a:sym typeface="Wingdings" panose="05000000000000000000" pitchFamily="2" charset="2"/>
              </a:rPr>
              <a:t>Maaliskuu -26</a:t>
            </a:r>
            <a:endParaRPr lang="fi-FI" sz="1200" dirty="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8" name="Käsinkirjoitus 37">
                <a:extLst>
                  <a:ext uri="{FF2B5EF4-FFF2-40B4-BE49-F238E27FC236}">
                    <a16:creationId xmlns:a16="http://schemas.microsoft.com/office/drawing/2014/main" id="{D5257156-AA0C-CAFA-78AD-A8D5C2788276}"/>
                  </a:ext>
                </a:extLst>
              </p14:cNvPr>
              <p14:cNvContentPartPr/>
              <p14:nvPr/>
            </p14:nvContentPartPr>
            <p14:xfrm>
              <a:off x="2666188" y="4553730"/>
              <a:ext cx="134222" cy="170713"/>
            </p14:xfrm>
          </p:contentPart>
        </mc:Choice>
        <mc:Fallback xmlns="">
          <p:pic>
            <p:nvPicPr>
              <p:cNvPr id="38" name="Käsinkirjoitus 37">
                <a:extLst>
                  <a:ext uri="{FF2B5EF4-FFF2-40B4-BE49-F238E27FC236}">
                    <a16:creationId xmlns:a16="http://schemas.microsoft.com/office/drawing/2014/main" id="{D5257156-AA0C-CAFA-78AD-A8D5C278827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30300" y="4481851"/>
                <a:ext cx="205640" cy="3141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9" name="Käsinkirjoitus 38">
                <a:extLst>
                  <a:ext uri="{FF2B5EF4-FFF2-40B4-BE49-F238E27FC236}">
                    <a16:creationId xmlns:a16="http://schemas.microsoft.com/office/drawing/2014/main" id="{618C528F-4600-6BA3-813B-7BB121C8ABD1}"/>
                  </a:ext>
                </a:extLst>
              </p14:cNvPr>
              <p14:cNvContentPartPr/>
              <p14:nvPr/>
            </p14:nvContentPartPr>
            <p14:xfrm>
              <a:off x="6919855" y="4557873"/>
              <a:ext cx="109637" cy="139444"/>
            </p14:xfrm>
          </p:contentPart>
        </mc:Choice>
        <mc:Fallback xmlns="">
          <p:pic>
            <p:nvPicPr>
              <p:cNvPr id="39" name="Käsinkirjoitus 38">
                <a:extLst>
                  <a:ext uri="{FF2B5EF4-FFF2-40B4-BE49-F238E27FC236}">
                    <a16:creationId xmlns:a16="http://schemas.microsoft.com/office/drawing/2014/main" id="{618C528F-4600-6BA3-813B-7BB121C8ABD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84026" y="4485995"/>
                <a:ext cx="180937" cy="282841"/>
              </a:xfrm>
              <a:prstGeom prst="rect">
                <a:avLst/>
              </a:prstGeom>
            </p:spPr>
          </p:pic>
        </mc:Fallback>
      </mc:AlternateContent>
      <p:sp>
        <p:nvSpPr>
          <p:cNvPr id="40" name="Tekstiruutu 39">
            <a:extLst>
              <a:ext uri="{FF2B5EF4-FFF2-40B4-BE49-F238E27FC236}">
                <a16:creationId xmlns:a16="http://schemas.microsoft.com/office/drawing/2014/main" id="{4BD1FDB1-0E50-C29E-4D8F-1B08A3971781}"/>
              </a:ext>
            </a:extLst>
          </p:cNvPr>
          <p:cNvSpPr txBox="1"/>
          <p:nvPr/>
        </p:nvSpPr>
        <p:spPr>
          <a:xfrm>
            <a:off x="2876444" y="4481132"/>
            <a:ext cx="120738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 err="1"/>
              <a:t>Notifikaatioversio</a:t>
            </a:r>
            <a:endParaRPr lang="fi-FI" sz="1050" dirty="0"/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AB439E55-D77D-33EB-D243-943E16CF8758}"/>
              </a:ext>
            </a:extLst>
          </p:cNvPr>
          <p:cNvSpPr txBox="1"/>
          <p:nvPr/>
        </p:nvSpPr>
        <p:spPr>
          <a:xfrm>
            <a:off x="7117819" y="4484849"/>
            <a:ext cx="5838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/>
              <a:t>Valmis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43" name="Käsinkirjoitus 42">
                <a:extLst>
                  <a:ext uri="{FF2B5EF4-FFF2-40B4-BE49-F238E27FC236}">
                    <a16:creationId xmlns:a16="http://schemas.microsoft.com/office/drawing/2014/main" id="{4B909DDB-2FD1-F9D4-7317-7A66F0529BDD}"/>
                  </a:ext>
                </a:extLst>
              </p14:cNvPr>
              <p14:cNvContentPartPr/>
              <p14:nvPr/>
            </p14:nvContentPartPr>
            <p14:xfrm>
              <a:off x="284112" y="2164294"/>
              <a:ext cx="372548" cy="473830"/>
            </p14:xfrm>
          </p:contentPart>
        </mc:Choice>
        <mc:Fallback xmlns="">
          <p:pic>
            <p:nvPicPr>
              <p:cNvPr id="43" name="Käsinkirjoitus 42">
                <a:extLst>
                  <a:ext uri="{FF2B5EF4-FFF2-40B4-BE49-F238E27FC236}">
                    <a16:creationId xmlns:a16="http://schemas.microsoft.com/office/drawing/2014/main" id="{4B909DDB-2FD1-F9D4-7317-7A66F0529BD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8152" y="2092338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4" name="Käsinkirjoitus 43">
                <a:extLst>
                  <a:ext uri="{FF2B5EF4-FFF2-40B4-BE49-F238E27FC236}">
                    <a16:creationId xmlns:a16="http://schemas.microsoft.com/office/drawing/2014/main" id="{D4AF152D-A350-46D3-A075-4268C00A32EC}"/>
                  </a:ext>
                </a:extLst>
              </p14:cNvPr>
              <p14:cNvContentPartPr/>
              <p14:nvPr/>
            </p14:nvContentPartPr>
            <p14:xfrm>
              <a:off x="2082168" y="2191047"/>
              <a:ext cx="372548" cy="473830"/>
            </p14:xfrm>
          </p:contentPart>
        </mc:Choice>
        <mc:Fallback xmlns="">
          <p:pic>
            <p:nvPicPr>
              <p:cNvPr id="44" name="Käsinkirjoitus 43">
                <a:extLst>
                  <a:ext uri="{FF2B5EF4-FFF2-40B4-BE49-F238E27FC236}">
                    <a16:creationId xmlns:a16="http://schemas.microsoft.com/office/drawing/2014/main" id="{D4AF152D-A350-46D3-A075-4268C00A32E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046208" y="2119091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8" name="Käsinkirjoitus 47">
                <a:extLst>
                  <a:ext uri="{FF2B5EF4-FFF2-40B4-BE49-F238E27FC236}">
                    <a16:creationId xmlns:a16="http://schemas.microsoft.com/office/drawing/2014/main" id="{6FFE130C-F8BF-1078-3F9C-53A023790D13}"/>
                  </a:ext>
                </a:extLst>
              </p14:cNvPr>
              <p14:cNvContentPartPr/>
              <p14:nvPr/>
            </p14:nvContentPartPr>
            <p14:xfrm>
              <a:off x="7471455" y="2191047"/>
              <a:ext cx="372548" cy="473830"/>
            </p14:xfrm>
          </p:contentPart>
        </mc:Choice>
        <mc:Fallback xmlns="">
          <p:pic>
            <p:nvPicPr>
              <p:cNvPr id="48" name="Käsinkirjoitus 47">
                <a:extLst>
                  <a:ext uri="{FF2B5EF4-FFF2-40B4-BE49-F238E27FC236}">
                    <a16:creationId xmlns:a16="http://schemas.microsoft.com/office/drawing/2014/main" id="{6FFE130C-F8BF-1078-3F9C-53A023790D1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435495" y="2119091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0" name="Käsinkirjoitus 49">
                <a:extLst>
                  <a:ext uri="{FF2B5EF4-FFF2-40B4-BE49-F238E27FC236}">
                    <a16:creationId xmlns:a16="http://schemas.microsoft.com/office/drawing/2014/main" id="{CC30FA13-9912-7A1A-B874-A4B81F31AFB0}"/>
                  </a:ext>
                </a:extLst>
              </p14:cNvPr>
              <p14:cNvContentPartPr/>
              <p14:nvPr/>
            </p14:nvContentPartPr>
            <p14:xfrm>
              <a:off x="905345" y="4534275"/>
              <a:ext cx="134222" cy="170713"/>
            </p14:xfrm>
          </p:contentPart>
        </mc:Choice>
        <mc:Fallback xmlns="">
          <p:pic>
            <p:nvPicPr>
              <p:cNvPr id="50" name="Käsinkirjoitus 49">
                <a:extLst>
                  <a:ext uri="{FF2B5EF4-FFF2-40B4-BE49-F238E27FC236}">
                    <a16:creationId xmlns:a16="http://schemas.microsoft.com/office/drawing/2014/main" id="{CC30FA13-9912-7A1A-B874-A4B81F31AFB0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69457" y="4462396"/>
                <a:ext cx="205640" cy="314112"/>
              </a:xfrm>
              <a:prstGeom prst="rect">
                <a:avLst/>
              </a:prstGeom>
            </p:spPr>
          </p:pic>
        </mc:Fallback>
      </mc:AlternateContent>
      <p:sp>
        <p:nvSpPr>
          <p:cNvPr id="51" name="Tekstiruutu 50">
            <a:extLst>
              <a:ext uri="{FF2B5EF4-FFF2-40B4-BE49-F238E27FC236}">
                <a16:creationId xmlns:a16="http://schemas.microsoft.com/office/drawing/2014/main" id="{CE85F1F0-6B4B-E2A0-8A35-A6D628EFBEB8}"/>
              </a:ext>
            </a:extLst>
          </p:cNvPr>
          <p:cNvSpPr txBox="1"/>
          <p:nvPr/>
        </p:nvSpPr>
        <p:spPr>
          <a:xfrm>
            <a:off x="1115601" y="4481132"/>
            <a:ext cx="107914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/>
              <a:t>Lausuntoversio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2" name="Käsinkirjoitus 51">
                <a:extLst>
                  <a:ext uri="{FF2B5EF4-FFF2-40B4-BE49-F238E27FC236}">
                    <a16:creationId xmlns:a16="http://schemas.microsoft.com/office/drawing/2014/main" id="{523075E0-7DB8-EC38-E92B-26A9063259CF}"/>
                  </a:ext>
                </a:extLst>
              </p14:cNvPr>
              <p14:cNvContentPartPr/>
              <p14:nvPr/>
            </p14:nvContentPartPr>
            <p14:xfrm>
              <a:off x="3870514" y="2204988"/>
              <a:ext cx="372548" cy="473830"/>
            </p14:xfrm>
          </p:contentPart>
        </mc:Choice>
        <mc:Fallback xmlns="">
          <p:pic>
            <p:nvPicPr>
              <p:cNvPr id="52" name="Käsinkirjoitus 51">
                <a:extLst>
                  <a:ext uri="{FF2B5EF4-FFF2-40B4-BE49-F238E27FC236}">
                    <a16:creationId xmlns:a16="http://schemas.microsoft.com/office/drawing/2014/main" id="{523075E0-7DB8-EC38-E92B-26A9063259C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834554" y="2132977"/>
                <a:ext cx="444109" cy="61749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4" name="Käsinkirjoitus 53">
                <a:extLst>
                  <a:ext uri="{FF2B5EF4-FFF2-40B4-BE49-F238E27FC236}">
                    <a16:creationId xmlns:a16="http://schemas.microsoft.com/office/drawing/2014/main" id="{7E2C1E14-749E-46A7-DAC2-1910AA27FF76}"/>
                  </a:ext>
                </a:extLst>
              </p14:cNvPr>
              <p14:cNvContentPartPr/>
              <p14:nvPr/>
            </p14:nvContentPartPr>
            <p14:xfrm>
              <a:off x="4942800" y="4553730"/>
              <a:ext cx="134222" cy="170713"/>
            </p14:xfrm>
          </p:contentPart>
        </mc:Choice>
        <mc:Fallback xmlns="">
          <p:pic>
            <p:nvPicPr>
              <p:cNvPr id="54" name="Käsinkirjoitus 53">
                <a:extLst>
                  <a:ext uri="{FF2B5EF4-FFF2-40B4-BE49-F238E27FC236}">
                    <a16:creationId xmlns:a16="http://schemas.microsoft.com/office/drawing/2014/main" id="{7E2C1E14-749E-46A7-DAC2-1910AA27FF7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4906912" y="4481851"/>
                <a:ext cx="205640" cy="314112"/>
              </a:xfrm>
              <a:prstGeom prst="rect">
                <a:avLst/>
              </a:prstGeom>
            </p:spPr>
          </p:pic>
        </mc:Fallback>
      </mc:AlternateContent>
      <p:sp>
        <p:nvSpPr>
          <p:cNvPr id="55" name="Tekstiruutu 54">
            <a:extLst>
              <a:ext uri="{FF2B5EF4-FFF2-40B4-BE49-F238E27FC236}">
                <a16:creationId xmlns:a16="http://schemas.microsoft.com/office/drawing/2014/main" id="{0B37AA08-931C-7A23-16D7-48EA8AF0D1C0}"/>
              </a:ext>
            </a:extLst>
          </p:cNvPr>
          <p:cNvSpPr txBox="1"/>
          <p:nvPr/>
        </p:nvSpPr>
        <p:spPr>
          <a:xfrm>
            <a:off x="5114146" y="4481132"/>
            <a:ext cx="130195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/>
              <a:t>Lopullinen ehdotus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" name="Käsinkirjoitus 1">
                <a:extLst>
                  <a:ext uri="{FF2B5EF4-FFF2-40B4-BE49-F238E27FC236}">
                    <a16:creationId xmlns:a16="http://schemas.microsoft.com/office/drawing/2014/main" id="{95E210F8-8BD8-4CCE-CAC2-ABB13F764780}"/>
                  </a:ext>
                </a:extLst>
              </p14:cNvPr>
              <p14:cNvContentPartPr/>
              <p14:nvPr/>
            </p14:nvContentPartPr>
            <p14:xfrm>
              <a:off x="5645527" y="2238603"/>
              <a:ext cx="372548" cy="473830"/>
            </p14:xfrm>
          </p:contentPart>
        </mc:Choice>
        <mc:Fallback xmlns="">
          <p:pic>
            <p:nvPicPr>
              <p:cNvPr id="2" name="Käsinkirjoitus 1">
                <a:extLst>
                  <a:ext uri="{FF2B5EF4-FFF2-40B4-BE49-F238E27FC236}">
                    <a16:creationId xmlns:a16="http://schemas.microsoft.com/office/drawing/2014/main" id="{95E210F8-8BD8-4CCE-CAC2-ABB13F76478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609567" y="2166647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4" name="Käsinkirjoitus 3">
                <a:extLst>
                  <a:ext uri="{FF2B5EF4-FFF2-40B4-BE49-F238E27FC236}">
                    <a16:creationId xmlns:a16="http://schemas.microsoft.com/office/drawing/2014/main" id="{430F22F6-3734-2E69-70DF-E9A06F29A390}"/>
                  </a:ext>
                </a:extLst>
              </p14:cNvPr>
              <p14:cNvContentPartPr/>
              <p14:nvPr/>
            </p14:nvContentPartPr>
            <p14:xfrm>
              <a:off x="323850" y="1084271"/>
              <a:ext cx="372548" cy="473830"/>
            </p14:xfrm>
          </p:contentPart>
        </mc:Choice>
        <mc:Fallback xmlns="">
          <p:pic>
            <p:nvPicPr>
              <p:cNvPr id="4" name="Käsinkirjoitus 3">
                <a:extLst>
                  <a:ext uri="{FF2B5EF4-FFF2-40B4-BE49-F238E27FC236}">
                    <a16:creationId xmlns:a16="http://schemas.microsoft.com/office/drawing/2014/main" id="{430F22F6-3734-2E69-70DF-E9A06F29A39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87890" y="1012315"/>
                <a:ext cx="444109" cy="61738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6" name="Käsinkirjoitus 5">
                <a:extLst>
                  <a:ext uri="{FF2B5EF4-FFF2-40B4-BE49-F238E27FC236}">
                    <a16:creationId xmlns:a16="http://schemas.microsoft.com/office/drawing/2014/main" id="{B5238A56-1D27-A5C2-7342-04AEB1B2CF4E}"/>
                  </a:ext>
                </a:extLst>
              </p14:cNvPr>
              <p14:cNvContentPartPr/>
              <p14:nvPr/>
            </p14:nvContentPartPr>
            <p14:xfrm>
              <a:off x="284112" y="3361424"/>
              <a:ext cx="372548" cy="473830"/>
            </p14:xfrm>
          </p:contentPart>
        </mc:Choice>
        <mc:Fallback xmlns="">
          <p:pic>
            <p:nvPicPr>
              <p:cNvPr id="6" name="Käsinkirjoitus 5">
                <a:extLst>
                  <a:ext uri="{FF2B5EF4-FFF2-40B4-BE49-F238E27FC236}">
                    <a16:creationId xmlns:a16="http://schemas.microsoft.com/office/drawing/2014/main" id="{B5238A56-1D27-A5C2-7342-04AEB1B2CF4E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248152" y="3289468"/>
                <a:ext cx="444109" cy="617382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kstiruutu 8">
            <a:extLst>
              <a:ext uri="{FF2B5EF4-FFF2-40B4-BE49-F238E27FC236}">
                <a16:creationId xmlns:a16="http://schemas.microsoft.com/office/drawing/2014/main" id="{56952110-F622-792A-1486-57BFC29A94C9}"/>
              </a:ext>
            </a:extLst>
          </p:cNvPr>
          <p:cNvSpPr txBox="1"/>
          <p:nvPr/>
        </p:nvSpPr>
        <p:spPr>
          <a:xfrm>
            <a:off x="790531" y="3414687"/>
            <a:ext cx="8835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50" dirty="0">
                <a:solidFill>
                  <a:srgbClr val="FFFFFF"/>
                </a:solidFill>
              </a:rPr>
              <a:t>Syyskuu -26</a:t>
            </a:r>
          </a:p>
        </p:txBody>
      </p:sp>
    </p:spTree>
    <p:extLst>
      <p:ext uri="{BB962C8B-B14F-4D97-AF65-F5344CB8AC3E}">
        <p14:creationId xmlns:p14="http://schemas.microsoft.com/office/powerpoint/2010/main" val="540736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2D9A-D456-0B8B-DF97-7232C60A9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54FD74-EE20-64D9-F47B-C6632889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337279"/>
            <a:ext cx="8685266" cy="764498"/>
          </a:xfrm>
        </p:spPr>
        <p:txBody>
          <a:bodyPr/>
          <a:lstStyle/>
          <a:p>
            <a:r>
              <a:rPr lang="fi-FI" b="1" dirty="0"/>
              <a:t>Sopeutumista ilmaston muuttumiseen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2B887FE-2CBE-0B88-5BF4-E79D861D77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1221698"/>
            <a:ext cx="6958417" cy="3710065"/>
          </a:xfrm>
        </p:spPr>
        <p:txBody>
          <a:bodyPr>
            <a:noAutofit/>
          </a:bodyPr>
          <a:lstStyle/>
          <a:p>
            <a:r>
              <a:rPr lang="fi-FI" sz="2000" dirty="0"/>
              <a:t>Rakenteiden kestettävä jatkossa entistä kosteampia ja homeen kasvulle alttiimpia olosuhteita</a:t>
            </a:r>
          </a:p>
          <a:p>
            <a:r>
              <a:rPr lang="fi-FI" sz="2000" dirty="0"/>
              <a:t>Viistosaderasitus suurinta eteläisillä julkisivuilla, nyt ja jatkossa suurempana</a:t>
            </a:r>
          </a:p>
          <a:p>
            <a:r>
              <a:rPr lang="fi-FI" sz="2000" dirty="0"/>
              <a:t>Rankkasateiden aiheuttamat äkkitulvat lisääntyvät</a:t>
            </a:r>
          </a:p>
          <a:p>
            <a:r>
              <a:rPr lang="fi-FI" sz="2000" dirty="0"/>
              <a:t>Pakkasjaksot ovat harventuneet ja lauhtuneet</a:t>
            </a:r>
          </a:p>
          <a:p>
            <a:r>
              <a:rPr lang="fi-FI" sz="2000" dirty="0"/>
              <a:t>Lämpöjaksot ovat lisääntyneet ja voimistuneet</a:t>
            </a:r>
          </a:p>
          <a:p>
            <a:r>
              <a:rPr lang="fi-FI" sz="2000" dirty="0"/>
              <a:t>Lämmitystarveluku pienenee ja jäähdytystarveluku kasvaa, mutta samalla pakkas- ja hellehuiput voimistuvat</a:t>
            </a:r>
          </a:p>
        </p:txBody>
      </p:sp>
    </p:spTree>
    <p:extLst>
      <p:ext uri="{BB962C8B-B14F-4D97-AF65-F5344CB8AC3E}">
        <p14:creationId xmlns:p14="http://schemas.microsoft.com/office/powerpoint/2010/main" val="398261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F3FE3-2B81-C337-BEB2-F5F3837CA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77C593-D5A0-2D3A-C256-A6862696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352629"/>
            <a:ext cx="8685266" cy="830079"/>
          </a:xfrm>
        </p:spPr>
        <p:txBody>
          <a:bodyPr/>
          <a:lstStyle/>
          <a:p>
            <a:r>
              <a:rPr lang="fi-FI" b="1" dirty="0"/>
              <a:t>Pätevyyden toteaminen muuttunut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817765-D10F-F94D-FB09-47EE907537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1364106"/>
            <a:ext cx="8685266" cy="3357796"/>
          </a:xfrm>
        </p:spPr>
        <p:txBody>
          <a:bodyPr>
            <a:noAutofit/>
          </a:bodyPr>
          <a:lstStyle/>
          <a:p>
            <a:r>
              <a:rPr lang="fi-FI" sz="2000" dirty="0"/>
              <a:t>KVV- ja IV – työnjohtajien kelpoisuudet</a:t>
            </a:r>
          </a:p>
          <a:p>
            <a:r>
              <a:rPr lang="fi-FI" sz="2000" dirty="0"/>
              <a:t>Todistuksia ei enää toimiteta rakennusvalvontaan arvioitaviksi</a:t>
            </a:r>
          </a:p>
          <a:p>
            <a:r>
              <a:rPr lang="fi-FI" sz="2000" dirty="0"/>
              <a:t>Nykyään pätevyyden toteaa valtuutettu toimielin</a:t>
            </a:r>
          </a:p>
          <a:p>
            <a:pPr lvl="1"/>
            <a:r>
              <a:rPr lang="fi-FI" sz="1800" dirty="0"/>
              <a:t>FISE, Kiwa Inspecta, Eurofins Expert Services, SETI</a:t>
            </a:r>
          </a:p>
          <a:p>
            <a:r>
              <a:rPr lang="fi-FI" sz="2000" dirty="0"/>
              <a:t>Uusi pätevyysluokka, erittäin vaativa</a:t>
            </a:r>
          </a:p>
          <a:p>
            <a:r>
              <a:rPr lang="fi-FI" sz="2000" dirty="0"/>
              <a:t>Tavanomaisen luokan työkokemusvaatimus poistuu, muuten koulutus- ja kokemusvaatimus säilyy nykyisellään</a:t>
            </a:r>
          </a:p>
          <a:p>
            <a:r>
              <a:rPr lang="fi-FI" sz="2000" dirty="0"/>
              <a:t>YM jatkoi 195 § siirtymäsäännöksen voimassaoloa kolmella vuodella eli vuoden 2029 loppuun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48D6DED0-7428-B5D4-376E-23DFEE67760D}"/>
              </a:ext>
            </a:extLst>
          </p:cNvPr>
          <p:cNvSpPr txBox="1">
            <a:spLocks/>
          </p:cNvSpPr>
          <p:nvPr/>
        </p:nvSpPr>
        <p:spPr>
          <a:xfrm>
            <a:off x="293495" y="996846"/>
            <a:ext cx="7886700" cy="3794025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0487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B0420-B8D6-C775-EA16-698DCDD05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F15492-F196-75D5-024C-A197DFC2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b="1" dirty="0"/>
              <a:t>Viemärit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34F2E0-86B6-7F4D-DA12-C0CE6AB818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1379094"/>
            <a:ext cx="8685266" cy="3298413"/>
          </a:xfrm>
        </p:spPr>
        <p:txBody>
          <a:bodyPr>
            <a:normAutofit lnSpcReduction="10000"/>
          </a:bodyPr>
          <a:lstStyle/>
          <a:p>
            <a:r>
              <a:rPr lang="fi-FI" sz="2400" dirty="0"/>
              <a:t>Vesilukkojen puhtaanpito</a:t>
            </a:r>
          </a:p>
          <a:p>
            <a:pPr marL="0" indent="0">
              <a:buNone/>
            </a:pPr>
            <a:r>
              <a:rPr lang="fi-FI" sz="2400" dirty="0"/>
              <a:t>	</a:t>
            </a:r>
            <a:r>
              <a:rPr lang="fi-FI" sz="2000" dirty="0"/>
              <a:t>- Vastuunjako ja toiminta eri lukkojen tapauksissa</a:t>
            </a:r>
          </a:p>
          <a:p>
            <a:r>
              <a:rPr lang="fi-FI" sz="2400" dirty="0"/>
              <a:t>Häiriöt viemärien toiminnassa</a:t>
            </a:r>
          </a:p>
          <a:p>
            <a:pPr marL="0" indent="0">
              <a:buNone/>
            </a:pPr>
            <a:r>
              <a:rPr lang="fi-FI" sz="2400" dirty="0"/>
              <a:t>	- </a:t>
            </a:r>
            <a:r>
              <a:rPr lang="fi-FI" sz="2000" dirty="0"/>
              <a:t>Kannattaa selvittää ”matalalla kynnyksellä”</a:t>
            </a:r>
          </a:p>
          <a:p>
            <a:r>
              <a:rPr lang="fi-FI" sz="2400" dirty="0"/>
              <a:t>Valurautaviemärien korroosio</a:t>
            </a:r>
          </a:p>
          <a:p>
            <a:pPr marL="0" indent="0">
              <a:buNone/>
            </a:pPr>
            <a:r>
              <a:rPr lang="fi-FI" sz="2400" dirty="0"/>
              <a:t>	</a:t>
            </a:r>
            <a:r>
              <a:rPr lang="fi-FI" sz="2000" dirty="0"/>
              <a:t>- Kuntotutkimus paljastaa</a:t>
            </a:r>
          </a:p>
          <a:p>
            <a:r>
              <a:rPr lang="fi-FI" sz="2400" dirty="0"/>
              <a:t>Viemärien korjaaminen</a:t>
            </a:r>
          </a:p>
          <a:p>
            <a:pPr marL="0" indent="0">
              <a:buNone/>
            </a:pPr>
            <a:r>
              <a:rPr lang="fi-FI" sz="2400" dirty="0"/>
              <a:t>	- </a:t>
            </a:r>
            <a:r>
              <a:rPr lang="fi-FI" sz="2000" dirty="0"/>
              <a:t>Pinnoitukset vai uusiminen</a:t>
            </a:r>
          </a:p>
        </p:txBody>
      </p:sp>
    </p:spTree>
    <p:extLst>
      <p:ext uri="{BB962C8B-B14F-4D97-AF65-F5344CB8AC3E}">
        <p14:creationId xmlns:p14="http://schemas.microsoft.com/office/powerpoint/2010/main" val="221356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4A7B-2383-5F59-8A6C-694963860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8991AC-9FD7-6D9F-DDE9-C49D5137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367" y="1"/>
            <a:ext cx="8685266" cy="674556"/>
          </a:xfrm>
        </p:spPr>
        <p:txBody>
          <a:bodyPr/>
          <a:lstStyle/>
          <a:p>
            <a:r>
              <a:rPr lang="fi-FI" b="1" dirty="0"/>
              <a:t>Yhteenveto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8C961D-C61D-7055-8079-ADB7F49456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67" y="794479"/>
            <a:ext cx="8442443" cy="4137285"/>
          </a:xfrm>
        </p:spPr>
        <p:txBody>
          <a:bodyPr>
            <a:normAutofit/>
          </a:bodyPr>
          <a:lstStyle/>
          <a:p>
            <a:r>
              <a:rPr lang="fi-FI" sz="2000" dirty="0"/>
              <a:t>Energiatehokkuutta tullaan parantamaan kustannustehokkaasti</a:t>
            </a:r>
          </a:p>
          <a:p>
            <a:pPr lvl="1"/>
            <a:r>
              <a:rPr lang="fi-FI" sz="1800" dirty="0"/>
              <a:t>Energian hinnan vaihtelun laajuus ja nopeus kannustaa käytön tehokkuuteen</a:t>
            </a:r>
          </a:p>
          <a:p>
            <a:pPr lvl="1"/>
            <a:r>
              <a:rPr lang="fi-FI" sz="1800" dirty="0"/>
              <a:t>Osalle rakentamiskustannuksia, osalle käyttökustannuksia ja joillekin molempia</a:t>
            </a:r>
          </a:p>
          <a:p>
            <a:r>
              <a:rPr lang="fi-FI" sz="2000" dirty="0"/>
              <a:t>Olemassa olevan rakennuskannan osalta vielä paljon käytännön haasteita</a:t>
            </a:r>
          </a:p>
          <a:p>
            <a:pPr lvl="1"/>
            <a:r>
              <a:rPr lang="fi-FI" sz="1800" dirty="0"/>
              <a:t>Korjauksiin velvoittavuus hyvin heikkoa, tullee jonkin verran lisäämään purkua</a:t>
            </a:r>
          </a:p>
          <a:p>
            <a:pPr lvl="1"/>
            <a:r>
              <a:rPr lang="fi-FI" sz="1800" dirty="0"/>
              <a:t>Jatkossa korjaamisen yhteydessä on energiatehokkuutta parannettava</a:t>
            </a:r>
          </a:p>
          <a:p>
            <a:r>
              <a:rPr lang="fi-FI" sz="2000" dirty="0"/>
              <a:t>Energiatehokkuus ei ole enää ainoa mittari, rinnalle on tullut vähähiilisyys</a:t>
            </a:r>
          </a:p>
          <a:p>
            <a:r>
              <a:rPr lang="fi-FI" sz="2000" dirty="0"/>
              <a:t>Rakennusten on oltava jatkossakin turvallisia ja terveellisiä</a:t>
            </a:r>
          </a:p>
          <a:p>
            <a:r>
              <a:rPr lang="fi-FI" sz="2000" dirty="0"/>
              <a:t>Jatkossa korostuu, milloin energiaa käytetään sekä joustot kulutuksessa</a:t>
            </a:r>
          </a:p>
          <a:p>
            <a:endParaRPr lang="fi-FI" dirty="0"/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AB5B9EA5-D5B7-7590-4A43-9E0CE172B7AE}"/>
              </a:ext>
            </a:extLst>
          </p:cNvPr>
          <p:cNvSpPr txBox="1">
            <a:spLocks/>
          </p:cNvSpPr>
          <p:nvPr/>
        </p:nvSpPr>
        <p:spPr>
          <a:xfrm>
            <a:off x="300990" y="1128523"/>
            <a:ext cx="7886700" cy="347372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–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chemeClr val="tx1"/>
              </a:buClr>
              <a:buFont typeface="Arial"/>
              <a:buChar char="»"/>
              <a:defRPr sz="12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5915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8649B612-54BE-9877-423E-221A5FCC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93" y="1611443"/>
            <a:ext cx="6220917" cy="2361888"/>
          </a:xfrm>
        </p:spPr>
        <p:txBody>
          <a:bodyPr>
            <a:normAutofit/>
          </a:bodyPr>
          <a:lstStyle/>
          <a:p>
            <a:r>
              <a:rPr lang="fi-FI" sz="3600" dirty="0">
                <a:latin typeface="Aptos" panose="020B0004020202020204" pitchFamily="34" charset="0"/>
                <a:cs typeface="Calibri" panose="020F0502020204030204" pitchFamily="34" charset="0"/>
              </a:rPr>
              <a:t>Muutokset tulevat haluttuina, eivät pakotettuina.</a:t>
            </a:r>
            <a:br>
              <a:rPr lang="fi-FI" sz="3600" dirty="0">
                <a:latin typeface="Aptos" panose="020B0004020202020204" pitchFamily="34" charset="0"/>
                <a:cs typeface="Calibri" panose="020F0502020204030204" pitchFamily="34" charset="0"/>
              </a:rPr>
            </a:br>
            <a:endParaRPr lang="fi-FI" sz="4400" dirty="0"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437390"/>
      </p:ext>
    </p:extLst>
  </p:cSld>
  <p:clrMapOvr>
    <a:masterClrMapping/>
  </p:clrMapOvr>
</p:sld>
</file>

<file path=ppt/theme/theme1.xml><?xml version="1.0" encoding="utf-8"?>
<a:theme xmlns:a="http://schemas.openxmlformats.org/drawingml/2006/main" name="LVI-TU">
  <a:themeElements>
    <a:clrScheme name="LVI-TU">
      <a:dk1>
        <a:srgbClr val="000000"/>
      </a:dk1>
      <a:lt1>
        <a:srgbClr val="FFFFFF"/>
      </a:lt1>
      <a:dk2>
        <a:srgbClr val="183757"/>
      </a:dk2>
      <a:lt2>
        <a:srgbClr val="EFEEEB"/>
      </a:lt2>
      <a:accent1>
        <a:srgbClr val="183858"/>
      </a:accent1>
      <a:accent2>
        <a:srgbClr val="4D5EA3"/>
      </a:accent2>
      <a:accent3>
        <a:srgbClr val="CAADED"/>
      </a:accent3>
      <a:accent4>
        <a:srgbClr val="E6DAF3"/>
      </a:accent4>
      <a:accent5>
        <a:srgbClr val="4DA393"/>
      </a:accent5>
      <a:accent6>
        <a:srgbClr val="F5B634"/>
      </a:accent6>
      <a:hlink>
        <a:srgbClr val="4D5EA3"/>
      </a:hlink>
      <a:folHlink>
        <a:srgbClr val="141313"/>
      </a:folHlink>
    </a:clrScheme>
    <a:fontScheme name="Mukautettu 3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tint val="100000"/>
            <a:shade val="100000"/>
            <a:satMod val="13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dirty="0" err="1">
            <a:solidFill>
              <a:srgbClr val="444444"/>
            </a:solidFill>
            <a:latin typeface="Trebuchet MS"/>
            <a:cs typeface="Trebuchet M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LVI-TU esityspohjat.potx" id="{38772494-D3A3-4C16-A9DC-2EBF225160C2}" vid="{685DC426-6888-4ACE-ADD1-B0D9DACAB710}"/>
    </a:ext>
  </a:extLst>
</a:theme>
</file>

<file path=ppt/theme/theme2.xml><?xml version="1.0" encoding="utf-8"?>
<a:theme xmlns:a="http://schemas.openxmlformats.org/drawingml/2006/main" name="RT rakennusteollisuus">
  <a:themeElements>
    <a:clrScheme name="Custom 2">
      <a:dk1>
        <a:srgbClr val="000000"/>
      </a:dk1>
      <a:lt1>
        <a:srgbClr val="FFFFFF"/>
      </a:lt1>
      <a:dk2>
        <a:srgbClr val="ABB4BE"/>
      </a:dk2>
      <a:lt2>
        <a:srgbClr val="DC75B5"/>
      </a:lt2>
      <a:accent1>
        <a:srgbClr val="183858"/>
      </a:accent1>
      <a:accent2>
        <a:srgbClr val="346DE3"/>
      </a:accent2>
      <a:accent3>
        <a:srgbClr val="31D5C3"/>
      </a:accent3>
      <a:accent4>
        <a:srgbClr val="399B65"/>
      </a:accent4>
      <a:accent5>
        <a:srgbClr val="F1B323"/>
      </a:accent5>
      <a:accent6>
        <a:srgbClr val="D65E3F"/>
      </a:accent6>
      <a:hlink>
        <a:srgbClr val="346DE3"/>
      </a:hlink>
      <a:folHlink>
        <a:srgbClr val="346DE3"/>
      </a:folHlink>
    </a:clrScheme>
    <a:fontScheme name="RT rakennusteollisuus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5_RT_PPT-pohja_pinkki" id="{640E5287-15F4-1848-99A1-B392A72E19BF}" vid="{E911BFAE-35E6-344A-B35E-0A38CCB1043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961BD66269354390D00F9432CF1F38" ma:contentTypeVersion="15" ma:contentTypeDescription="Create a new document." ma:contentTypeScope="" ma:versionID="9eebfc151d24431ea3bc2aad4522065c">
  <xsd:schema xmlns:xsd="http://www.w3.org/2001/XMLSchema" xmlns:xs="http://www.w3.org/2001/XMLSchema" xmlns:p="http://schemas.microsoft.com/office/2006/metadata/properties" xmlns:ns2="1bad8dcb-8774-480c-8a23-961d9f09dc40" xmlns:ns3="ff392cf5-0588-4ef4-a0bf-482db8c4dd2d" targetNamespace="http://schemas.microsoft.com/office/2006/metadata/properties" ma:root="true" ma:fieldsID="8efe0efb946c4e3db2c3705501500210" ns2:_="" ns3:_="">
    <xsd:import namespace="1bad8dcb-8774-480c-8a23-961d9f09dc40"/>
    <xsd:import namespace="ff392cf5-0588-4ef4-a0bf-482db8c4dd2d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ad8dcb-8774-480c-8a23-961d9f09dc40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2b0897a-976a-40fc-9eb3-43b30155f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392cf5-0588-4ef4-a0bf-482db8c4dd2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9a03584-8753-4947-adb8-3b8d433a94b5}" ma:internalName="TaxCatchAll" ma:showField="CatchAllData" ma:web="ff392cf5-0588-4ef4-a0bf-482db8c4dd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392cf5-0588-4ef4-a0bf-482db8c4dd2d" xsi:nil="true"/>
    <lcf76f155ced4ddcb4097134ff3c332f xmlns="1bad8dcb-8774-480c-8a23-961d9f09dc40">
      <Terms xmlns="http://schemas.microsoft.com/office/infopath/2007/PartnerControls"/>
    </lcf76f155ced4ddcb4097134ff3c332f>
    <MigrationWizId xmlns="1bad8dcb-8774-480c-8a23-961d9f09dc40">220b1a4b-a269-4f4e-9a6b-ba68d1a14f14</MigrationWizId>
    <MigrationWizIdPermissions xmlns="1bad8dcb-8774-480c-8a23-961d9f09dc40" xsi:nil="true"/>
    <MigrationWizIdVersion xmlns="1bad8dcb-8774-480c-8a23-961d9f09dc40">220b1a4b-a269-4f4e-9a6b-ba68d1a14f14-638429833550000000</MigrationWizIdVersion>
  </documentManagement>
</p:properties>
</file>

<file path=customXml/itemProps1.xml><?xml version="1.0" encoding="utf-8"?>
<ds:datastoreItem xmlns:ds="http://schemas.openxmlformats.org/officeDocument/2006/customXml" ds:itemID="{04986558-3360-480B-ADB0-E5D9A4502B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ad8dcb-8774-480c-8a23-961d9f09dc40"/>
    <ds:schemaRef ds:uri="ff392cf5-0588-4ef4-a0bf-482db8c4dd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883F0F-DE57-4ECA-B9BB-F22E8C5B5D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E3C081-4081-47AD-A9A6-9F18F525DA1D}">
  <ds:schemaRefs>
    <ds:schemaRef ds:uri="71ecd5ec-0ca2-4fdd-9578-0635cb21eb32"/>
    <ds:schemaRef ds:uri="http://purl.org/dc/terms/"/>
    <ds:schemaRef ds:uri="74eaf1d7-5b24-4a4a-910d-944c2723b6a9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ff392cf5-0588-4ef4-a0bf-482db8c4dd2d"/>
    <ds:schemaRef ds:uri="1bad8dcb-8774-480c-8a23-961d9f09dc40"/>
  </ds:schemaRefs>
</ds:datastoreItem>
</file>

<file path=docMetadata/LabelInfo.xml><?xml version="1.0" encoding="utf-8"?>
<clbl:labelList xmlns:clbl="http://schemas.microsoft.com/office/2020/mipLabelMetadata">
  <clbl:label id="{342e649a-c408-4687-a930-34aecd3b29e6}" enabled="0" method="" siteId="{342e649a-c408-4687-a930-34aecd3b29e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LVI-TU esityspohjat</Template>
  <TotalTime>1567</TotalTime>
  <Words>953</Words>
  <Application>Microsoft Office PowerPoint</Application>
  <PresentationFormat>Näytössä katseltava esitys (16:9)</PresentationFormat>
  <Paragraphs>221</Paragraphs>
  <Slides>14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14</vt:i4>
      </vt:variant>
    </vt:vector>
  </HeadingPairs>
  <TitlesOfParts>
    <vt:vector size="23" baseType="lpstr">
      <vt:lpstr>Aptos</vt:lpstr>
      <vt:lpstr>Arial</vt:lpstr>
      <vt:lpstr>Avenir Next LT Pro</vt:lpstr>
      <vt:lpstr>Avenir Next LT Pro Demi</vt:lpstr>
      <vt:lpstr>Calibre Medium</vt:lpstr>
      <vt:lpstr>Calibri</vt:lpstr>
      <vt:lpstr>Wingdings</vt:lpstr>
      <vt:lpstr>LVI-TU</vt:lpstr>
      <vt:lpstr>RT rakennusteollisuus</vt:lpstr>
      <vt:lpstr>PowerPoint-esitys</vt:lpstr>
      <vt:lpstr>PowerPoint-esitys</vt:lpstr>
      <vt:lpstr>PowerPoint-esitys</vt:lpstr>
      <vt:lpstr>Rakentaminen | Epätasaista elpymistä Sykli on kääntynyt, mutta se ei ole paluuta vanhaan Epävarmuus koskee edelleen vauhtia ja laaja-alaisuutta, jolla rakentaminen voi toipua normaalimmalle tasolle</vt:lpstr>
      <vt:lpstr>Rakentaminen | Epätasaista elpymistä  Suurimpien segmenttien kehitys tukee elpymistä Asuntomarkkina ei vieläkään tue uusien asuntojen rakentamista</vt:lpstr>
      <vt:lpstr>Energiatehokkuusdirektiivi (EPBD)</vt:lpstr>
      <vt:lpstr>Vaatimuksia järjestelmille</vt:lpstr>
      <vt:lpstr>Vaikutuksia talotekniikkaan</vt:lpstr>
      <vt:lpstr>Muutosten kohteena olevat säädökset</vt:lpstr>
      <vt:lpstr>Sopeutumista ilmaston muuttumiseen</vt:lpstr>
      <vt:lpstr>Pätevyyden toteaminen muuttunut</vt:lpstr>
      <vt:lpstr>Viemärit</vt:lpstr>
      <vt:lpstr>Yhteenveto</vt:lpstr>
      <vt:lpstr>Muutokset tulevat haluttuina, eivät pakotettuina.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Laine Annika</dc:creator>
  <cp:keywords/>
  <dc:description/>
  <cp:lastModifiedBy>Mäkinen Juha-Ville</cp:lastModifiedBy>
  <cp:revision>2</cp:revision>
  <cp:lastPrinted>2014-07-09T13:30:36Z</cp:lastPrinted>
  <dcterms:created xsi:type="dcterms:W3CDTF">2026-10-01T11:32:41Z</dcterms:created>
  <dcterms:modified xsi:type="dcterms:W3CDTF">2026-10-20T07:14:20Z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0x01010024961BD66269354390D00F9432CF1F38</vt:lpwstr>
  </property>
  <property fmtid="{D5CDD505-2E9C-101B-9397-08002B2CF9AE}" pid="3" name="MediaServiceImageTags">
    <vt:lpwstr/>
  </property>
</Properties>
</file>